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89"/>
  </p:notesMasterIdLst>
  <p:handoutMasterIdLst>
    <p:handoutMasterId r:id="rId90"/>
  </p:handoutMasterIdLst>
  <p:sldIdLst>
    <p:sldId id="33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CC7"/>
    <a:srgbClr val="80C0E0"/>
    <a:srgbClr val="003366"/>
    <a:srgbClr val="D6780A"/>
    <a:srgbClr val="44C6E0"/>
    <a:srgbClr val="DF9742"/>
    <a:srgbClr val="008000"/>
    <a:srgbClr val="006600"/>
    <a:srgbClr val="339933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94" autoAdjust="0"/>
  </p:normalViewPr>
  <p:slideViewPr>
    <p:cSldViewPr snapToGrid="0" showGuides="1">
      <p:cViewPr varScale="1">
        <p:scale>
          <a:sx n="55" d="100"/>
          <a:sy n="55" d="100"/>
        </p:scale>
        <p:origin x="763" y="6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02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uve Duprez" userId="59fdc1fb-507d-4cdb-a31c-e3fd651e0acf" providerId="ADAL" clId="{AE10B2A7-049E-4CA2-8BE3-A3AC77F67959}"/>
    <pc:docChg chg="undo custSel addSld delSld modSld">
      <pc:chgData name="Fauve Duprez" userId="59fdc1fb-507d-4cdb-a31c-e3fd651e0acf" providerId="ADAL" clId="{AE10B2A7-049E-4CA2-8BE3-A3AC77F67959}" dt="2024-11-21T13:34:19.243" v="63" actId="478"/>
      <pc:docMkLst>
        <pc:docMk/>
      </pc:docMkLst>
      <pc:sldChg chg="addSp delSp modSp mod">
        <pc:chgData name="Fauve Duprez" userId="59fdc1fb-507d-4cdb-a31c-e3fd651e0acf" providerId="ADAL" clId="{AE10B2A7-049E-4CA2-8BE3-A3AC77F67959}" dt="2024-11-21T13:33:05.293" v="41" actId="478"/>
        <pc:sldMkLst>
          <pc:docMk/>
          <pc:sldMk cId="4162507869" sldId="256"/>
        </pc:sldMkLst>
        <pc:spChg chg="del mod">
          <ac:chgData name="Fauve Duprez" userId="59fdc1fb-507d-4cdb-a31c-e3fd651e0acf" providerId="ADAL" clId="{AE10B2A7-049E-4CA2-8BE3-A3AC77F67959}" dt="2024-11-21T13:33:03.783" v="40" actId="478"/>
          <ac:spMkLst>
            <pc:docMk/>
            <pc:sldMk cId="4162507869" sldId="256"/>
            <ac:spMk id="3" creationId="{70FE6360-0905-4150-BEDD-4BF877AD22CF}"/>
          </ac:spMkLst>
        </pc:spChg>
        <pc:spChg chg="add del mod">
          <ac:chgData name="Fauve Duprez" userId="59fdc1fb-507d-4cdb-a31c-e3fd651e0acf" providerId="ADAL" clId="{AE10B2A7-049E-4CA2-8BE3-A3AC77F67959}" dt="2024-11-21T13:33:05.293" v="41" actId="478"/>
          <ac:spMkLst>
            <pc:docMk/>
            <pc:sldMk cId="4162507869" sldId="256"/>
            <ac:spMk id="6" creationId="{96B81209-1AE5-6F15-2746-DA6EC17ED7EB}"/>
          </ac:spMkLst>
        </pc:spChg>
      </pc:sldChg>
      <pc:sldChg chg="delSp mod">
        <pc:chgData name="Fauve Duprez" userId="59fdc1fb-507d-4cdb-a31c-e3fd651e0acf" providerId="ADAL" clId="{AE10B2A7-049E-4CA2-8BE3-A3AC77F67959}" dt="2024-11-21T13:33:20.583" v="42" actId="478"/>
        <pc:sldMkLst>
          <pc:docMk/>
          <pc:sldMk cId="2632892132" sldId="273"/>
        </pc:sldMkLst>
        <pc:spChg chg="del">
          <ac:chgData name="Fauve Duprez" userId="59fdc1fb-507d-4cdb-a31c-e3fd651e0acf" providerId="ADAL" clId="{AE10B2A7-049E-4CA2-8BE3-A3AC77F67959}" dt="2024-11-21T13:33:20.583" v="42" actId="478"/>
          <ac:spMkLst>
            <pc:docMk/>
            <pc:sldMk cId="2632892132" sldId="273"/>
            <ac:spMk id="5" creationId="{5E40154F-CA3F-4BA6-B18C-177EBECF8D36}"/>
          </ac:spMkLst>
        </pc:spChg>
      </pc:sldChg>
      <pc:sldChg chg="delSp mod">
        <pc:chgData name="Fauve Duprez" userId="59fdc1fb-507d-4cdb-a31c-e3fd651e0acf" providerId="ADAL" clId="{AE10B2A7-049E-4CA2-8BE3-A3AC77F67959}" dt="2024-11-21T13:33:25.423" v="43" actId="478"/>
        <pc:sldMkLst>
          <pc:docMk/>
          <pc:sldMk cId="262580869" sldId="274"/>
        </pc:sldMkLst>
        <pc:spChg chg="del">
          <ac:chgData name="Fauve Duprez" userId="59fdc1fb-507d-4cdb-a31c-e3fd651e0acf" providerId="ADAL" clId="{AE10B2A7-049E-4CA2-8BE3-A3AC77F67959}" dt="2024-11-21T13:33:25.423" v="43" actId="478"/>
          <ac:spMkLst>
            <pc:docMk/>
            <pc:sldMk cId="262580869" sldId="274"/>
            <ac:spMk id="34" creationId="{E178CC6A-5A26-4BD2-8A70-2C5967AD8CC9}"/>
          </ac:spMkLst>
        </pc:spChg>
      </pc:sldChg>
      <pc:sldChg chg="delSp mod">
        <pc:chgData name="Fauve Duprez" userId="59fdc1fb-507d-4cdb-a31c-e3fd651e0acf" providerId="ADAL" clId="{AE10B2A7-049E-4CA2-8BE3-A3AC77F67959}" dt="2024-11-21T13:33:30.308" v="44" actId="478"/>
        <pc:sldMkLst>
          <pc:docMk/>
          <pc:sldMk cId="3240071091" sldId="276"/>
        </pc:sldMkLst>
        <pc:spChg chg="del">
          <ac:chgData name="Fauve Duprez" userId="59fdc1fb-507d-4cdb-a31c-e3fd651e0acf" providerId="ADAL" clId="{AE10B2A7-049E-4CA2-8BE3-A3AC77F67959}" dt="2024-11-21T13:33:30.308" v="44" actId="478"/>
          <ac:spMkLst>
            <pc:docMk/>
            <pc:sldMk cId="3240071091" sldId="276"/>
            <ac:spMk id="7" creationId="{A6BEFA26-4671-4352-B30D-EFE6132D41CF}"/>
          </ac:spMkLst>
        </pc:spChg>
      </pc:sldChg>
      <pc:sldChg chg="delSp mod">
        <pc:chgData name="Fauve Duprez" userId="59fdc1fb-507d-4cdb-a31c-e3fd651e0acf" providerId="ADAL" clId="{AE10B2A7-049E-4CA2-8BE3-A3AC77F67959}" dt="2024-11-21T13:33:32.904" v="45" actId="478"/>
        <pc:sldMkLst>
          <pc:docMk/>
          <pc:sldMk cId="1738235452" sldId="277"/>
        </pc:sldMkLst>
        <pc:spChg chg="del">
          <ac:chgData name="Fauve Duprez" userId="59fdc1fb-507d-4cdb-a31c-e3fd651e0acf" providerId="ADAL" clId="{AE10B2A7-049E-4CA2-8BE3-A3AC77F67959}" dt="2024-11-21T13:33:32.904" v="45" actId="478"/>
          <ac:spMkLst>
            <pc:docMk/>
            <pc:sldMk cId="1738235452" sldId="277"/>
            <ac:spMk id="7" creationId="{A6BEFA26-4671-4352-B30D-EFE6132D41CF}"/>
          </ac:spMkLst>
        </pc:spChg>
      </pc:sldChg>
      <pc:sldChg chg="delSp mod">
        <pc:chgData name="Fauve Duprez" userId="59fdc1fb-507d-4cdb-a31c-e3fd651e0acf" providerId="ADAL" clId="{AE10B2A7-049E-4CA2-8BE3-A3AC77F67959}" dt="2024-11-21T13:33:36.033" v="46" actId="478"/>
        <pc:sldMkLst>
          <pc:docMk/>
          <pc:sldMk cId="3721575858" sldId="278"/>
        </pc:sldMkLst>
        <pc:spChg chg="del">
          <ac:chgData name="Fauve Duprez" userId="59fdc1fb-507d-4cdb-a31c-e3fd651e0acf" providerId="ADAL" clId="{AE10B2A7-049E-4CA2-8BE3-A3AC77F67959}" dt="2024-11-21T13:33:36.033" v="46" actId="478"/>
          <ac:spMkLst>
            <pc:docMk/>
            <pc:sldMk cId="3721575858" sldId="278"/>
            <ac:spMk id="9" creationId="{6A983795-EF86-4DA9-BA7F-005FC0C18712}"/>
          </ac:spMkLst>
        </pc:spChg>
      </pc:sldChg>
      <pc:sldChg chg="delSp mod">
        <pc:chgData name="Fauve Duprez" userId="59fdc1fb-507d-4cdb-a31c-e3fd651e0acf" providerId="ADAL" clId="{AE10B2A7-049E-4CA2-8BE3-A3AC77F67959}" dt="2024-11-21T13:33:39.863" v="47" actId="478"/>
        <pc:sldMkLst>
          <pc:docMk/>
          <pc:sldMk cId="3532759411" sldId="279"/>
        </pc:sldMkLst>
        <pc:spChg chg="del">
          <ac:chgData name="Fauve Duprez" userId="59fdc1fb-507d-4cdb-a31c-e3fd651e0acf" providerId="ADAL" clId="{AE10B2A7-049E-4CA2-8BE3-A3AC77F67959}" dt="2024-11-21T13:33:39.863" v="47" actId="478"/>
          <ac:spMkLst>
            <pc:docMk/>
            <pc:sldMk cId="3532759411" sldId="279"/>
            <ac:spMk id="11" creationId="{9940B743-1ABD-4955-9E07-A8DD60884B5E}"/>
          </ac:spMkLst>
        </pc:spChg>
      </pc:sldChg>
      <pc:sldChg chg="delSp modSp mod">
        <pc:chgData name="Fauve Duprez" userId="59fdc1fb-507d-4cdb-a31c-e3fd651e0acf" providerId="ADAL" clId="{AE10B2A7-049E-4CA2-8BE3-A3AC77F67959}" dt="2024-11-21T13:33:44.438" v="49" actId="478"/>
        <pc:sldMkLst>
          <pc:docMk/>
          <pc:sldMk cId="3826030204" sldId="282"/>
        </pc:sldMkLst>
        <pc:spChg chg="del mod">
          <ac:chgData name="Fauve Duprez" userId="59fdc1fb-507d-4cdb-a31c-e3fd651e0acf" providerId="ADAL" clId="{AE10B2A7-049E-4CA2-8BE3-A3AC77F67959}" dt="2024-11-21T13:33:44.438" v="49" actId="478"/>
          <ac:spMkLst>
            <pc:docMk/>
            <pc:sldMk cId="3826030204" sldId="282"/>
            <ac:spMk id="5" creationId="{C9CE4867-A597-4243-A268-231F5D96CA87}"/>
          </ac:spMkLst>
        </pc:spChg>
      </pc:sldChg>
      <pc:sldChg chg="delSp mod">
        <pc:chgData name="Fauve Duprez" userId="59fdc1fb-507d-4cdb-a31c-e3fd651e0acf" providerId="ADAL" clId="{AE10B2A7-049E-4CA2-8BE3-A3AC77F67959}" dt="2024-11-21T13:33:46.338" v="50" actId="478"/>
        <pc:sldMkLst>
          <pc:docMk/>
          <pc:sldMk cId="1363111597" sldId="283"/>
        </pc:sldMkLst>
        <pc:spChg chg="del">
          <ac:chgData name="Fauve Duprez" userId="59fdc1fb-507d-4cdb-a31c-e3fd651e0acf" providerId="ADAL" clId="{AE10B2A7-049E-4CA2-8BE3-A3AC77F67959}" dt="2024-11-21T13:33:46.338" v="50" actId="478"/>
          <ac:spMkLst>
            <pc:docMk/>
            <pc:sldMk cId="1363111597" sldId="283"/>
            <ac:spMk id="5" creationId="{C9CE4867-A597-4243-A268-231F5D96CA87}"/>
          </ac:spMkLst>
        </pc:spChg>
      </pc:sldChg>
      <pc:sldChg chg="delSp modSp mod">
        <pc:chgData name="Fauve Duprez" userId="59fdc1fb-507d-4cdb-a31c-e3fd651e0acf" providerId="ADAL" clId="{AE10B2A7-049E-4CA2-8BE3-A3AC77F67959}" dt="2024-11-21T13:33:48.955" v="52" actId="478"/>
        <pc:sldMkLst>
          <pc:docMk/>
          <pc:sldMk cId="3902952638" sldId="284"/>
        </pc:sldMkLst>
        <pc:spChg chg="del mod">
          <ac:chgData name="Fauve Duprez" userId="59fdc1fb-507d-4cdb-a31c-e3fd651e0acf" providerId="ADAL" clId="{AE10B2A7-049E-4CA2-8BE3-A3AC77F67959}" dt="2024-11-21T13:33:48.955" v="52" actId="478"/>
          <ac:spMkLst>
            <pc:docMk/>
            <pc:sldMk cId="3902952638" sldId="284"/>
            <ac:spMk id="5" creationId="{F6ACEF5E-D11E-44BF-8742-BC6EB21DB06A}"/>
          </ac:spMkLst>
        </pc:spChg>
      </pc:sldChg>
      <pc:sldChg chg="delSp mod">
        <pc:chgData name="Fauve Duprez" userId="59fdc1fb-507d-4cdb-a31c-e3fd651e0acf" providerId="ADAL" clId="{AE10B2A7-049E-4CA2-8BE3-A3AC77F67959}" dt="2024-11-21T13:33:51.233" v="53" actId="478"/>
        <pc:sldMkLst>
          <pc:docMk/>
          <pc:sldMk cId="1837750360" sldId="285"/>
        </pc:sldMkLst>
        <pc:spChg chg="del">
          <ac:chgData name="Fauve Duprez" userId="59fdc1fb-507d-4cdb-a31c-e3fd651e0acf" providerId="ADAL" clId="{AE10B2A7-049E-4CA2-8BE3-A3AC77F67959}" dt="2024-11-21T13:33:51.233" v="53" actId="478"/>
          <ac:spMkLst>
            <pc:docMk/>
            <pc:sldMk cId="1837750360" sldId="285"/>
            <ac:spMk id="9" creationId="{6A983795-EF86-4DA9-BA7F-005FC0C18712}"/>
          </ac:spMkLst>
        </pc:spChg>
      </pc:sldChg>
      <pc:sldChg chg="add del">
        <pc:chgData name="Fauve Duprez" userId="59fdc1fb-507d-4cdb-a31c-e3fd651e0acf" providerId="ADAL" clId="{AE10B2A7-049E-4CA2-8BE3-A3AC77F67959}" dt="2024-11-21T13:32:02.336" v="14" actId="47"/>
        <pc:sldMkLst>
          <pc:docMk/>
          <pc:sldMk cId="200564374" sldId="286"/>
        </pc:sldMkLst>
      </pc:sldChg>
      <pc:sldChg chg="add del">
        <pc:chgData name="Fauve Duprez" userId="59fdc1fb-507d-4cdb-a31c-e3fd651e0acf" providerId="ADAL" clId="{AE10B2A7-049E-4CA2-8BE3-A3AC77F67959}" dt="2024-11-21T13:32:02.958" v="15" actId="47"/>
        <pc:sldMkLst>
          <pc:docMk/>
          <pc:sldMk cId="1859946583" sldId="287"/>
        </pc:sldMkLst>
      </pc:sldChg>
      <pc:sldChg chg="add del">
        <pc:chgData name="Fauve Duprez" userId="59fdc1fb-507d-4cdb-a31c-e3fd651e0acf" providerId="ADAL" clId="{AE10B2A7-049E-4CA2-8BE3-A3AC77F67959}" dt="2024-11-21T13:32:03.255" v="16" actId="47"/>
        <pc:sldMkLst>
          <pc:docMk/>
          <pc:sldMk cId="546161595" sldId="288"/>
        </pc:sldMkLst>
      </pc:sldChg>
      <pc:sldChg chg="add del">
        <pc:chgData name="Fauve Duprez" userId="59fdc1fb-507d-4cdb-a31c-e3fd651e0acf" providerId="ADAL" clId="{AE10B2A7-049E-4CA2-8BE3-A3AC77F67959}" dt="2024-11-21T13:32:03.603" v="17" actId="47"/>
        <pc:sldMkLst>
          <pc:docMk/>
          <pc:sldMk cId="2364945156" sldId="289"/>
        </pc:sldMkLst>
      </pc:sldChg>
      <pc:sldChg chg="add del">
        <pc:chgData name="Fauve Duprez" userId="59fdc1fb-507d-4cdb-a31c-e3fd651e0acf" providerId="ADAL" clId="{AE10B2A7-049E-4CA2-8BE3-A3AC77F67959}" dt="2024-11-21T13:32:03.953" v="18" actId="47"/>
        <pc:sldMkLst>
          <pc:docMk/>
          <pc:sldMk cId="3003485911" sldId="290"/>
        </pc:sldMkLst>
      </pc:sldChg>
      <pc:sldChg chg="add del">
        <pc:chgData name="Fauve Duprez" userId="59fdc1fb-507d-4cdb-a31c-e3fd651e0acf" providerId="ADAL" clId="{AE10B2A7-049E-4CA2-8BE3-A3AC77F67959}" dt="2024-11-21T13:32:04.502" v="19" actId="47"/>
        <pc:sldMkLst>
          <pc:docMk/>
          <pc:sldMk cId="4062174932" sldId="291"/>
        </pc:sldMkLst>
      </pc:sldChg>
      <pc:sldChg chg="add del">
        <pc:chgData name="Fauve Duprez" userId="59fdc1fb-507d-4cdb-a31c-e3fd651e0acf" providerId="ADAL" clId="{AE10B2A7-049E-4CA2-8BE3-A3AC77F67959}" dt="2024-11-21T13:32:05.193" v="20" actId="47"/>
        <pc:sldMkLst>
          <pc:docMk/>
          <pc:sldMk cId="2898259900" sldId="292"/>
        </pc:sldMkLst>
      </pc:sldChg>
      <pc:sldChg chg="del">
        <pc:chgData name="Fauve Duprez" userId="59fdc1fb-507d-4cdb-a31c-e3fd651e0acf" providerId="ADAL" clId="{AE10B2A7-049E-4CA2-8BE3-A3AC77F67959}" dt="2024-11-21T13:32:05.503" v="21" actId="47"/>
        <pc:sldMkLst>
          <pc:docMk/>
          <pc:sldMk cId="2707787279" sldId="293"/>
        </pc:sldMkLst>
      </pc:sldChg>
      <pc:sldChg chg="del">
        <pc:chgData name="Fauve Duprez" userId="59fdc1fb-507d-4cdb-a31c-e3fd651e0acf" providerId="ADAL" clId="{AE10B2A7-049E-4CA2-8BE3-A3AC77F67959}" dt="2024-11-21T13:32:05.863" v="22" actId="47"/>
        <pc:sldMkLst>
          <pc:docMk/>
          <pc:sldMk cId="2975449838" sldId="294"/>
        </pc:sldMkLst>
      </pc:sldChg>
      <pc:sldChg chg="del">
        <pc:chgData name="Fauve Duprez" userId="59fdc1fb-507d-4cdb-a31c-e3fd651e0acf" providerId="ADAL" clId="{AE10B2A7-049E-4CA2-8BE3-A3AC77F67959}" dt="2024-11-21T13:32:06.458" v="23" actId="47"/>
        <pc:sldMkLst>
          <pc:docMk/>
          <pc:sldMk cId="4110616064" sldId="295"/>
        </pc:sldMkLst>
      </pc:sldChg>
      <pc:sldChg chg="del">
        <pc:chgData name="Fauve Duprez" userId="59fdc1fb-507d-4cdb-a31c-e3fd651e0acf" providerId="ADAL" clId="{AE10B2A7-049E-4CA2-8BE3-A3AC77F67959}" dt="2024-11-21T13:32:06.828" v="24" actId="47"/>
        <pc:sldMkLst>
          <pc:docMk/>
          <pc:sldMk cId="3641828257" sldId="296"/>
        </pc:sldMkLst>
      </pc:sldChg>
      <pc:sldChg chg="del">
        <pc:chgData name="Fauve Duprez" userId="59fdc1fb-507d-4cdb-a31c-e3fd651e0acf" providerId="ADAL" clId="{AE10B2A7-049E-4CA2-8BE3-A3AC77F67959}" dt="2024-11-21T13:32:07.403" v="25" actId="47"/>
        <pc:sldMkLst>
          <pc:docMk/>
          <pc:sldMk cId="1292871954" sldId="297"/>
        </pc:sldMkLst>
      </pc:sldChg>
      <pc:sldChg chg="del">
        <pc:chgData name="Fauve Duprez" userId="59fdc1fb-507d-4cdb-a31c-e3fd651e0acf" providerId="ADAL" clId="{AE10B2A7-049E-4CA2-8BE3-A3AC77F67959}" dt="2024-11-21T13:32:08.023" v="26" actId="47"/>
        <pc:sldMkLst>
          <pc:docMk/>
          <pc:sldMk cId="4105886386" sldId="298"/>
        </pc:sldMkLst>
      </pc:sldChg>
      <pc:sldChg chg="del">
        <pc:chgData name="Fauve Duprez" userId="59fdc1fb-507d-4cdb-a31c-e3fd651e0acf" providerId="ADAL" clId="{AE10B2A7-049E-4CA2-8BE3-A3AC77F67959}" dt="2024-11-21T13:32:08.283" v="27" actId="47"/>
        <pc:sldMkLst>
          <pc:docMk/>
          <pc:sldMk cId="1936476844" sldId="299"/>
        </pc:sldMkLst>
      </pc:sldChg>
      <pc:sldChg chg="del">
        <pc:chgData name="Fauve Duprez" userId="59fdc1fb-507d-4cdb-a31c-e3fd651e0acf" providerId="ADAL" clId="{AE10B2A7-049E-4CA2-8BE3-A3AC77F67959}" dt="2024-11-21T13:32:08.637" v="28" actId="47"/>
        <pc:sldMkLst>
          <pc:docMk/>
          <pc:sldMk cId="961942567" sldId="300"/>
        </pc:sldMkLst>
      </pc:sldChg>
      <pc:sldChg chg="del">
        <pc:chgData name="Fauve Duprez" userId="59fdc1fb-507d-4cdb-a31c-e3fd651e0acf" providerId="ADAL" clId="{AE10B2A7-049E-4CA2-8BE3-A3AC77F67959}" dt="2024-11-21T13:32:09.093" v="29" actId="47"/>
        <pc:sldMkLst>
          <pc:docMk/>
          <pc:sldMk cId="2659551749" sldId="301"/>
        </pc:sldMkLst>
      </pc:sldChg>
      <pc:sldChg chg="del">
        <pc:chgData name="Fauve Duprez" userId="59fdc1fb-507d-4cdb-a31c-e3fd651e0acf" providerId="ADAL" clId="{AE10B2A7-049E-4CA2-8BE3-A3AC77F67959}" dt="2024-11-21T13:32:09.344" v="30" actId="47"/>
        <pc:sldMkLst>
          <pc:docMk/>
          <pc:sldMk cId="1600748624" sldId="302"/>
        </pc:sldMkLst>
      </pc:sldChg>
      <pc:sldChg chg="add del">
        <pc:chgData name="Fauve Duprez" userId="59fdc1fb-507d-4cdb-a31c-e3fd651e0acf" providerId="ADAL" clId="{AE10B2A7-049E-4CA2-8BE3-A3AC77F67959}" dt="2024-11-21T13:32:12.223" v="33" actId="47"/>
        <pc:sldMkLst>
          <pc:docMk/>
          <pc:sldMk cId="1774882401" sldId="303"/>
        </pc:sldMkLst>
      </pc:sldChg>
      <pc:sldChg chg="delSp mod">
        <pc:chgData name="Fauve Duprez" userId="59fdc1fb-507d-4cdb-a31c-e3fd651e0acf" providerId="ADAL" clId="{AE10B2A7-049E-4CA2-8BE3-A3AC77F67959}" dt="2024-11-21T13:33:58.493" v="54" actId="478"/>
        <pc:sldMkLst>
          <pc:docMk/>
          <pc:sldMk cId="4205186348" sldId="311"/>
        </pc:sldMkLst>
        <pc:spChg chg="del">
          <ac:chgData name="Fauve Duprez" userId="59fdc1fb-507d-4cdb-a31c-e3fd651e0acf" providerId="ADAL" clId="{AE10B2A7-049E-4CA2-8BE3-A3AC77F67959}" dt="2024-11-21T13:33:58.493" v="54" actId="478"/>
          <ac:spMkLst>
            <pc:docMk/>
            <pc:sldMk cId="4205186348" sldId="311"/>
            <ac:spMk id="5" creationId="{C50C620A-2B23-4B7C-8A19-8E9CBED30C62}"/>
          </ac:spMkLst>
        </pc:spChg>
      </pc:sldChg>
      <pc:sldChg chg="del">
        <pc:chgData name="Fauve Duprez" userId="59fdc1fb-507d-4cdb-a31c-e3fd651e0acf" providerId="ADAL" clId="{AE10B2A7-049E-4CA2-8BE3-A3AC77F67959}" dt="2024-11-21T13:32:17.896" v="34" actId="47"/>
        <pc:sldMkLst>
          <pc:docMk/>
          <pc:sldMk cId="3186263394" sldId="313"/>
        </pc:sldMkLst>
      </pc:sldChg>
      <pc:sldChg chg="del">
        <pc:chgData name="Fauve Duprez" userId="59fdc1fb-507d-4cdb-a31c-e3fd651e0acf" providerId="ADAL" clId="{AE10B2A7-049E-4CA2-8BE3-A3AC77F67959}" dt="2024-11-21T13:32:18.453" v="35" actId="47"/>
        <pc:sldMkLst>
          <pc:docMk/>
          <pc:sldMk cId="4112265372" sldId="314"/>
        </pc:sldMkLst>
      </pc:sldChg>
      <pc:sldChg chg="del">
        <pc:chgData name="Fauve Duprez" userId="59fdc1fb-507d-4cdb-a31c-e3fd651e0acf" providerId="ADAL" clId="{AE10B2A7-049E-4CA2-8BE3-A3AC77F67959}" dt="2024-11-21T13:32:18.863" v="36" actId="47"/>
        <pc:sldMkLst>
          <pc:docMk/>
          <pc:sldMk cId="1296440455" sldId="315"/>
        </pc:sldMkLst>
      </pc:sldChg>
      <pc:sldChg chg="del">
        <pc:chgData name="Fauve Duprez" userId="59fdc1fb-507d-4cdb-a31c-e3fd651e0acf" providerId="ADAL" clId="{AE10B2A7-049E-4CA2-8BE3-A3AC77F67959}" dt="2024-11-21T13:32:19.888" v="37" actId="47"/>
        <pc:sldMkLst>
          <pc:docMk/>
          <pc:sldMk cId="1294017966" sldId="316"/>
        </pc:sldMkLst>
      </pc:sldChg>
      <pc:sldChg chg="del">
        <pc:chgData name="Fauve Duprez" userId="59fdc1fb-507d-4cdb-a31c-e3fd651e0acf" providerId="ADAL" clId="{AE10B2A7-049E-4CA2-8BE3-A3AC77F67959}" dt="2024-11-21T13:32:21.108" v="38" actId="47"/>
        <pc:sldMkLst>
          <pc:docMk/>
          <pc:sldMk cId="1474302679" sldId="317"/>
        </pc:sldMkLst>
      </pc:sldChg>
      <pc:sldChg chg="delSp mod">
        <pc:chgData name="Fauve Duprez" userId="59fdc1fb-507d-4cdb-a31c-e3fd651e0acf" providerId="ADAL" clId="{AE10B2A7-049E-4CA2-8BE3-A3AC77F67959}" dt="2024-11-21T13:34:01.623" v="55" actId="478"/>
        <pc:sldMkLst>
          <pc:docMk/>
          <pc:sldMk cId="430312748" sldId="320"/>
        </pc:sldMkLst>
        <pc:spChg chg="del">
          <ac:chgData name="Fauve Duprez" userId="59fdc1fb-507d-4cdb-a31c-e3fd651e0acf" providerId="ADAL" clId="{AE10B2A7-049E-4CA2-8BE3-A3AC77F67959}" dt="2024-11-21T13:34:01.623" v="55" actId="478"/>
          <ac:spMkLst>
            <pc:docMk/>
            <pc:sldMk cId="430312748" sldId="320"/>
            <ac:spMk id="5" creationId="{6560CC7B-D44F-4212-A370-2A15253A516F}"/>
          </ac:spMkLst>
        </pc:spChg>
      </pc:sldChg>
      <pc:sldChg chg="delSp mod">
        <pc:chgData name="Fauve Duprez" userId="59fdc1fb-507d-4cdb-a31c-e3fd651e0acf" providerId="ADAL" clId="{AE10B2A7-049E-4CA2-8BE3-A3AC77F67959}" dt="2024-11-21T13:34:04.061" v="56" actId="478"/>
        <pc:sldMkLst>
          <pc:docMk/>
          <pc:sldMk cId="451487130" sldId="321"/>
        </pc:sldMkLst>
        <pc:spChg chg="del">
          <ac:chgData name="Fauve Duprez" userId="59fdc1fb-507d-4cdb-a31c-e3fd651e0acf" providerId="ADAL" clId="{AE10B2A7-049E-4CA2-8BE3-A3AC77F67959}" dt="2024-11-21T13:34:04.061" v="56" actId="478"/>
          <ac:spMkLst>
            <pc:docMk/>
            <pc:sldMk cId="451487130" sldId="321"/>
            <ac:spMk id="23" creationId="{FDBDE69B-B2B0-4C99-A520-9EE43666E85B}"/>
          </ac:spMkLst>
        </pc:spChg>
      </pc:sldChg>
      <pc:sldChg chg="delSp mod">
        <pc:chgData name="Fauve Duprez" userId="59fdc1fb-507d-4cdb-a31c-e3fd651e0acf" providerId="ADAL" clId="{AE10B2A7-049E-4CA2-8BE3-A3AC77F67959}" dt="2024-11-21T13:34:05.890" v="57" actId="478"/>
        <pc:sldMkLst>
          <pc:docMk/>
          <pc:sldMk cId="1960184097" sldId="323"/>
        </pc:sldMkLst>
        <pc:spChg chg="del">
          <ac:chgData name="Fauve Duprez" userId="59fdc1fb-507d-4cdb-a31c-e3fd651e0acf" providerId="ADAL" clId="{AE10B2A7-049E-4CA2-8BE3-A3AC77F67959}" dt="2024-11-21T13:34:05.890" v="57" actId="478"/>
          <ac:spMkLst>
            <pc:docMk/>
            <pc:sldMk cId="1960184097" sldId="323"/>
            <ac:spMk id="6" creationId="{C2CADFF6-6CAB-43E0-A094-AEEB65C91E7D}"/>
          </ac:spMkLst>
        </pc:spChg>
      </pc:sldChg>
      <pc:sldChg chg="delSp mod">
        <pc:chgData name="Fauve Duprez" userId="59fdc1fb-507d-4cdb-a31c-e3fd651e0acf" providerId="ADAL" clId="{AE10B2A7-049E-4CA2-8BE3-A3AC77F67959}" dt="2024-11-21T13:34:07.521" v="58" actId="478"/>
        <pc:sldMkLst>
          <pc:docMk/>
          <pc:sldMk cId="2398815299" sldId="325"/>
        </pc:sldMkLst>
        <pc:spChg chg="del">
          <ac:chgData name="Fauve Duprez" userId="59fdc1fb-507d-4cdb-a31c-e3fd651e0acf" providerId="ADAL" clId="{AE10B2A7-049E-4CA2-8BE3-A3AC77F67959}" dt="2024-11-21T13:34:07.521" v="58" actId="478"/>
          <ac:spMkLst>
            <pc:docMk/>
            <pc:sldMk cId="2398815299" sldId="325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AE10B2A7-049E-4CA2-8BE3-A3AC77F67959}" dt="2024-11-21T13:34:10.669" v="59" actId="478"/>
        <pc:sldMkLst>
          <pc:docMk/>
          <pc:sldMk cId="1529657163" sldId="326"/>
        </pc:sldMkLst>
        <pc:spChg chg="del">
          <ac:chgData name="Fauve Duprez" userId="59fdc1fb-507d-4cdb-a31c-e3fd651e0acf" providerId="ADAL" clId="{AE10B2A7-049E-4CA2-8BE3-A3AC77F67959}" dt="2024-11-21T13:34:10.669" v="59" actId="478"/>
          <ac:spMkLst>
            <pc:docMk/>
            <pc:sldMk cId="1529657163" sldId="326"/>
            <ac:spMk id="5" creationId="{00000000-0000-0000-0000-000000000000}"/>
          </ac:spMkLst>
        </pc:spChg>
      </pc:sldChg>
      <pc:sldChg chg="delSp mod">
        <pc:chgData name="Fauve Duprez" userId="59fdc1fb-507d-4cdb-a31c-e3fd651e0acf" providerId="ADAL" clId="{AE10B2A7-049E-4CA2-8BE3-A3AC77F67959}" dt="2024-11-21T13:34:12.503" v="60" actId="478"/>
        <pc:sldMkLst>
          <pc:docMk/>
          <pc:sldMk cId="3191391882" sldId="328"/>
        </pc:sldMkLst>
        <pc:spChg chg="del">
          <ac:chgData name="Fauve Duprez" userId="59fdc1fb-507d-4cdb-a31c-e3fd651e0acf" providerId="ADAL" clId="{AE10B2A7-049E-4CA2-8BE3-A3AC77F67959}" dt="2024-11-21T13:34:12.503" v="60" actId="478"/>
          <ac:spMkLst>
            <pc:docMk/>
            <pc:sldMk cId="3191391882" sldId="328"/>
            <ac:spMk id="22" creationId="{CA048804-9DE3-4D8C-AF24-9EDA882137CC}"/>
          </ac:spMkLst>
        </pc:spChg>
      </pc:sldChg>
      <pc:sldChg chg="delSp mod">
        <pc:chgData name="Fauve Duprez" userId="59fdc1fb-507d-4cdb-a31c-e3fd651e0acf" providerId="ADAL" clId="{AE10B2A7-049E-4CA2-8BE3-A3AC77F67959}" dt="2024-11-21T13:34:14.155" v="61" actId="478"/>
        <pc:sldMkLst>
          <pc:docMk/>
          <pc:sldMk cId="757063227" sldId="329"/>
        </pc:sldMkLst>
        <pc:spChg chg="del">
          <ac:chgData name="Fauve Duprez" userId="59fdc1fb-507d-4cdb-a31c-e3fd651e0acf" providerId="ADAL" clId="{AE10B2A7-049E-4CA2-8BE3-A3AC77F67959}" dt="2024-11-21T13:34:14.155" v="61" actId="478"/>
          <ac:spMkLst>
            <pc:docMk/>
            <pc:sldMk cId="757063227" sldId="329"/>
            <ac:spMk id="22" creationId="{CA048804-9DE3-4D8C-AF24-9EDA882137CC}"/>
          </ac:spMkLst>
        </pc:spChg>
      </pc:sldChg>
      <pc:sldChg chg="delSp mod">
        <pc:chgData name="Fauve Duprez" userId="59fdc1fb-507d-4cdb-a31c-e3fd651e0acf" providerId="ADAL" clId="{AE10B2A7-049E-4CA2-8BE3-A3AC77F67959}" dt="2024-11-21T13:34:17.273" v="62" actId="478"/>
        <pc:sldMkLst>
          <pc:docMk/>
          <pc:sldMk cId="3713355961" sldId="332"/>
        </pc:sldMkLst>
        <pc:spChg chg="del">
          <ac:chgData name="Fauve Duprez" userId="59fdc1fb-507d-4cdb-a31c-e3fd651e0acf" providerId="ADAL" clId="{AE10B2A7-049E-4CA2-8BE3-A3AC77F67959}" dt="2024-11-21T13:34:17.273" v="62" actId="478"/>
          <ac:spMkLst>
            <pc:docMk/>
            <pc:sldMk cId="3713355961" sldId="332"/>
            <ac:spMk id="5" creationId="{0E5FB4D5-B452-4AA4-B83E-8DA93E143B9E}"/>
          </ac:spMkLst>
        </pc:spChg>
      </pc:sldChg>
      <pc:sldChg chg="delSp mod">
        <pc:chgData name="Fauve Duprez" userId="59fdc1fb-507d-4cdb-a31c-e3fd651e0acf" providerId="ADAL" clId="{AE10B2A7-049E-4CA2-8BE3-A3AC77F67959}" dt="2024-11-21T13:34:19.243" v="63" actId="478"/>
        <pc:sldMkLst>
          <pc:docMk/>
          <pc:sldMk cId="103995283" sldId="333"/>
        </pc:sldMkLst>
        <pc:spChg chg="del">
          <ac:chgData name="Fauve Duprez" userId="59fdc1fb-507d-4cdb-a31c-e3fd651e0acf" providerId="ADAL" clId="{AE10B2A7-049E-4CA2-8BE3-A3AC77F67959}" dt="2024-11-21T13:34:19.243" v="63" actId="478"/>
          <ac:spMkLst>
            <pc:docMk/>
            <pc:sldMk cId="103995283" sldId="333"/>
            <ac:spMk id="5" creationId="{C3F45861-86AC-4251-8F68-78CC9A0DF34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62FC35-6E1B-4E70-B4A8-2E177641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83509-45F4-4A33-B377-E4DC335B0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31CA1-EEC8-4E8D-8F53-590E0F575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6E2CA-99BE-4DC0-9A95-E0C0A0CA9309}" type="slidenum">
              <a:rPr lang="nl-BE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10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/>
              <a:t>21/11/2024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9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6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7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1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SPSS 29 is het niet meer via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Dialogs</a:t>
            </a:r>
            <a:r>
              <a:rPr lang="nl-NL" dirty="0"/>
              <a:t> maar meteen onder </a:t>
            </a:r>
            <a:r>
              <a:rPr lang="nl-NL" dirty="0" err="1"/>
              <a:t>Graphs</a:t>
            </a:r>
            <a:r>
              <a:rPr lang="nl-NL" dirty="0"/>
              <a:t> te vinden.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3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l-BE" sz="12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betrouwbaarheidsinterval</a:t>
            </a:r>
            <a: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(= bereik aan mogelijke waarden rond </a:t>
            </a:r>
            <a:b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nl-BE" sz="12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de geschatte waarde, afgebakend met een onder- en bovengrens)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25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7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21/11/2024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21/11/2024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7326154cb38b4685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f2ccdc1378994bac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5aeeef8680d8475f" Type="http://schemas.openxmlformats.org/officeDocument/2006/relationships/image" Target="../media/image8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d08a5db014214ab0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fbe9651810644c69" Type="http://schemas.openxmlformats.org/officeDocument/2006/relationships/image" Target="../media/image89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7b024a13dd1f4281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54f47e7712694c7e" Type="http://schemas.openxmlformats.org/officeDocument/2006/relationships/image" Target="../media/image1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3416cd9ea70940a3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SPSS-WERKCOLLEGE 2 (XX/XX)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Assistent Fauve Duprez					AJ 2025-2026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808571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Different Variables</a:t>
            </a:r>
          </a:p>
          <a:p>
            <a:r>
              <a:rPr lang="nl-BE" dirty="0">
                <a:solidFill>
                  <a:srgbClr val="002060"/>
                </a:solidFill>
              </a:rPr>
              <a:t>Selecteer en vervang oude door nieuwe waarden, vergeet </a:t>
            </a:r>
            <a:r>
              <a:rPr lang="nl-BE" i="1" dirty="0">
                <a:solidFill>
                  <a:srgbClr val="002060"/>
                </a:solidFill>
              </a:rPr>
              <a:t>missings </a:t>
            </a:r>
            <a:r>
              <a:rPr lang="nl-BE" dirty="0">
                <a:solidFill>
                  <a:srgbClr val="002060"/>
                </a:solidFill>
              </a:rPr>
              <a:t>niet!</a:t>
            </a:r>
          </a:p>
          <a:p>
            <a:pPr lvl="1"/>
            <a:r>
              <a:rPr lang="nl-BE" sz="2400" dirty="0">
                <a:solidFill>
                  <a:srgbClr val="002060"/>
                </a:solidFill>
              </a:rPr>
              <a:t>Gebruik </a:t>
            </a:r>
            <a:r>
              <a:rPr lang="nl-BE" sz="2400" i="1" dirty="0">
                <a:solidFill>
                  <a:srgbClr val="002060"/>
                </a:solidFill>
              </a:rPr>
              <a:t>Range </a:t>
            </a:r>
            <a:r>
              <a:rPr lang="nl-BE" sz="2400" dirty="0">
                <a:solidFill>
                  <a:srgbClr val="002060"/>
                </a:solidFill>
              </a:rPr>
              <a:t>om bereik aan oude waarden te selecteren: ‘2 </a:t>
            </a:r>
            <a:r>
              <a:rPr lang="nl-BE" sz="2400" dirty="0" err="1">
                <a:solidFill>
                  <a:srgbClr val="002060"/>
                </a:solidFill>
              </a:rPr>
              <a:t>thru</a:t>
            </a:r>
            <a:r>
              <a:rPr lang="nl-BE" sz="2400" dirty="0">
                <a:solidFill>
                  <a:srgbClr val="002060"/>
                </a:solidFill>
              </a:rPr>
              <a:t> 4’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Daarna </a:t>
            </a:r>
            <a:r>
              <a:rPr lang="nl-BE" b="1" i="1" dirty="0">
                <a:solidFill>
                  <a:srgbClr val="002060"/>
                </a:solidFill>
              </a:rPr>
              <a:t>OK </a:t>
            </a:r>
            <a:r>
              <a:rPr lang="nl-BE" b="1" dirty="0">
                <a:solidFill>
                  <a:srgbClr val="002060"/>
                </a:solidFill>
              </a:rPr>
              <a:t>of </a:t>
            </a:r>
            <a:r>
              <a:rPr lang="nl-BE" b="1" i="1" dirty="0">
                <a:solidFill>
                  <a:srgbClr val="002060"/>
                </a:solidFill>
              </a:rPr>
              <a:t>Paste</a:t>
            </a:r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</a:t>
            </a:fld>
            <a:endParaRPr lang="en-GB" noProof="0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F7D06FCB-F740-4F60-B8B5-63C5CC0D1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7" y="3442491"/>
            <a:ext cx="9218476" cy="5009419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3979516" y="3798550"/>
            <a:ext cx="1094875" cy="505075"/>
            <a:chOff x="11574378" y="2683042"/>
            <a:chExt cx="1094875" cy="50507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763F8B8D-BEBE-4ABE-9699-4C443D0C300E}"/>
              </a:ext>
            </a:extLst>
          </p:cNvPr>
          <p:cNvSpPr/>
          <p:nvPr/>
        </p:nvSpPr>
        <p:spPr>
          <a:xfrm>
            <a:off x="4870761" y="3878604"/>
            <a:ext cx="4631645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D3629F9-042E-402B-8FA4-D741E3433143}"/>
              </a:ext>
            </a:extLst>
          </p:cNvPr>
          <p:cNvSpPr/>
          <p:nvPr/>
        </p:nvSpPr>
        <p:spPr>
          <a:xfrm>
            <a:off x="463271" y="3830715"/>
            <a:ext cx="3978101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B9532FA4-97E8-41B8-8491-78D6CF33D19C}"/>
              </a:ext>
            </a:extLst>
          </p:cNvPr>
          <p:cNvSpPr/>
          <p:nvPr/>
        </p:nvSpPr>
        <p:spPr>
          <a:xfrm>
            <a:off x="4690447" y="5766157"/>
            <a:ext cx="924713" cy="44047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25E37DAA-D126-46F3-BBC7-D9AA94B5DD48}"/>
              </a:ext>
            </a:extLst>
          </p:cNvPr>
          <p:cNvGrpSpPr/>
          <p:nvPr/>
        </p:nvGrpSpPr>
        <p:grpSpPr>
          <a:xfrm>
            <a:off x="4128626" y="5733857"/>
            <a:ext cx="1094875" cy="505075"/>
            <a:chOff x="11574378" y="2683042"/>
            <a:chExt cx="1094875" cy="505075"/>
          </a:xfrm>
        </p:grpSpPr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EAECF740-7A12-4AAB-B602-539565A59A7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241ADAE2-3899-48A2-99E0-D8FE5171F6E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pic>
        <p:nvPicPr>
          <p:cNvPr id="18" name="Tijdelijke aanduiding voor inhoud 17">
            <a:extLst>
              <a:ext uri="{FF2B5EF4-FFF2-40B4-BE49-F238E27FC236}">
                <a16:creationId xmlns:a16="http://schemas.microsoft.com/office/drawing/2014/main" id="{FD982F98-AA46-4F84-9205-8830A8402C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94" y="4547073"/>
            <a:ext cx="9593353" cy="5213933"/>
          </a:xfrm>
        </p:spPr>
      </p:pic>
      <p:grpSp>
        <p:nvGrpSpPr>
          <p:cNvPr id="37" name="Groep 36">
            <a:extLst>
              <a:ext uri="{FF2B5EF4-FFF2-40B4-BE49-F238E27FC236}">
                <a16:creationId xmlns:a16="http://schemas.microsoft.com/office/drawing/2014/main" id="{4E8CD1BE-EA79-43FD-AA1F-497AC91B0CF3}"/>
              </a:ext>
            </a:extLst>
          </p:cNvPr>
          <p:cNvGrpSpPr/>
          <p:nvPr/>
        </p:nvGrpSpPr>
        <p:grpSpPr>
          <a:xfrm>
            <a:off x="9027017" y="3865494"/>
            <a:ext cx="1094875" cy="505075"/>
            <a:chOff x="11574378" y="2683042"/>
            <a:chExt cx="1094875" cy="50507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10CFF52-A00A-47A3-A9E2-DA77727363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E8CDEA04-8129-4A3B-86DB-21E9D6760A2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sp>
        <p:nvSpPr>
          <p:cNvPr id="40" name="Rectangle 16">
            <a:extLst>
              <a:ext uri="{FF2B5EF4-FFF2-40B4-BE49-F238E27FC236}">
                <a16:creationId xmlns:a16="http://schemas.microsoft.com/office/drawing/2014/main" id="{84D07669-0199-4072-811B-63A583828DAA}"/>
              </a:ext>
            </a:extLst>
          </p:cNvPr>
          <p:cNvSpPr/>
          <p:nvPr/>
        </p:nvSpPr>
        <p:spPr>
          <a:xfrm>
            <a:off x="12404897" y="6390594"/>
            <a:ext cx="1359229" cy="63584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92F0A65E-5265-4169-85E4-6F05F632768C}"/>
              </a:ext>
            </a:extLst>
          </p:cNvPr>
          <p:cNvGrpSpPr/>
          <p:nvPr/>
        </p:nvGrpSpPr>
        <p:grpSpPr>
          <a:xfrm>
            <a:off x="10427490" y="9120302"/>
            <a:ext cx="1094875" cy="505075"/>
            <a:chOff x="11574378" y="2683042"/>
            <a:chExt cx="1094875" cy="505075"/>
          </a:xfrm>
        </p:grpSpPr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A46E0F96-ADD4-45B4-96CC-FA47CCE5D03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23E3C0E2-7182-4CA8-81F8-B6F72037534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6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Geef nieuwe labels in bij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</a:t>
            </a: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marL="1306800" lvl="2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11</a:t>
            </a:fld>
            <a:endParaRPr lang="en-GB" noProof="0" dirty="0"/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60180074-ACD5-4F45-B2CA-AB6B7C3313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74" y="2980250"/>
            <a:ext cx="8760234" cy="521012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F57B182-4F6E-4618-B9EC-584DE643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781" y="8413820"/>
            <a:ext cx="9679216" cy="11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12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4A885BDC-4E7F-4F8C-85DD-5588802B90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56" y="3224296"/>
            <a:ext cx="7346288" cy="6448613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850B128-FF51-4932-8155-20E0399E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56" y="6705251"/>
            <a:ext cx="7507483" cy="2060149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2A26B840-69BF-458F-B604-B5623FC5702E}"/>
              </a:ext>
            </a:extLst>
          </p:cNvPr>
          <p:cNvCxnSpPr>
            <a:cxnSpLocks/>
            <a:endCxn id="17" idx="6"/>
          </p:cNvCxnSpPr>
          <p:nvPr/>
        </p:nvCxnSpPr>
        <p:spPr>
          <a:xfrm flipH="1" flipV="1">
            <a:off x="5476506" y="4782405"/>
            <a:ext cx="6544886" cy="3106154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56AF3169-C8BA-4D47-AF5A-BC08BF59924A}"/>
              </a:ext>
            </a:extLst>
          </p:cNvPr>
          <p:cNvSpPr/>
          <p:nvPr/>
        </p:nvSpPr>
        <p:spPr>
          <a:xfrm>
            <a:off x="4675103" y="4582581"/>
            <a:ext cx="801403" cy="39964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41ED6EC-252E-40E1-A975-D67F07E7400F}"/>
              </a:ext>
            </a:extLst>
          </p:cNvPr>
          <p:cNvSpPr/>
          <p:nvPr/>
        </p:nvSpPr>
        <p:spPr>
          <a:xfrm>
            <a:off x="4513909" y="5058833"/>
            <a:ext cx="1143179" cy="4085167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BA37E24A-D039-443F-9A0B-806BFCCA44BD}"/>
              </a:ext>
            </a:extLst>
          </p:cNvPr>
          <p:cNvCxnSpPr>
            <a:cxnSpLocks/>
            <a:endCxn id="22" idx="4"/>
          </p:cNvCxnSpPr>
          <p:nvPr/>
        </p:nvCxnSpPr>
        <p:spPr>
          <a:xfrm flipH="1">
            <a:off x="5085499" y="8293040"/>
            <a:ext cx="6935893" cy="850960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al 30">
            <a:extLst>
              <a:ext uri="{FF2B5EF4-FFF2-40B4-BE49-F238E27FC236}">
                <a16:creationId xmlns:a16="http://schemas.microsoft.com/office/drawing/2014/main" id="{53115E2A-F2F3-4633-B573-0F672E3E1FF8}"/>
              </a:ext>
            </a:extLst>
          </p:cNvPr>
          <p:cNvSpPr/>
          <p:nvPr/>
        </p:nvSpPr>
        <p:spPr>
          <a:xfrm>
            <a:off x="12317200" y="7688735"/>
            <a:ext cx="666789" cy="356699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24484C7E-3B8E-4D79-962A-5CAE97618503}"/>
              </a:ext>
            </a:extLst>
          </p:cNvPr>
          <p:cNvSpPr/>
          <p:nvPr/>
        </p:nvSpPr>
        <p:spPr>
          <a:xfrm>
            <a:off x="12522624" y="8031632"/>
            <a:ext cx="461365" cy="356699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23136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/>
              <a:t>5.3 Nieuwe variabelen aanmaken via </a:t>
            </a:r>
            <a:r>
              <a:rPr lang="nl-BE" i="1" dirty="0" err="1"/>
              <a:t>Compute</a:t>
            </a:r>
            <a:endParaRPr lang="nl-BE" dirty="0"/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6798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variabelen aanmaken via </a:t>
            </a:r>
            <a:r>
              <a:rPr lang="nl-BE" i="1" dirty="0" err="1"/>
              <a:t>Compute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Nieuwe variabele aanmaken:</a:t>
            </a:r>
            <a:r>
              <a:rPr lang="nl-BE" b="1" i="1" dirty="0"/>
              <a:t>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Compute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Bv. ‘W1_Leeftijd’ aanmaken = jaar afname survey - geboortejaar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Naam kiezen en opdracht formuleren bij </a:t>
            </a:r>
            <a:r>
              <a:rPr lang="nl-BE" i="1" dirty="0" err="1">
                <a:solidFill>
                  <a:srgbClr val="002060"/>
                </a:solidFill>
              </a:rPr>
              <a:t>Numeric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Expression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Gebruik de blauwe operatoren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of gebruik speciale functies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‘2020 – W1_Gebjaar’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14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6"/>
          <a:stretch/>
        </p:blipFill>
        <p:spPr>
          <a:xfrm>
            <a:off x="320688" y="3677008"/>
            <a:ext cx="6319486" cy="2989501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545299" y="3916428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8310313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B83B8C25-C932-46D4-ADAC-61FA5988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74" y="3677008"/>
            <a:ext cx="10169179" cy="6076592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4C934B0-5C49-4D52-85A7-3B48E44ABA49}"/>
              </a:ext>
            </a:extLst>
          </p:cNvPr>
          <p:cNvCxnSpPr>
            <a:cxnSpLocks/>
          </p:cNvCxnSpPr>
          <p:nvPr/>
        </p:nvCxnSpPr>
        <p:spPr>
          <a:xfrm flipH="1">
            <a:off x="7910677" y="4933871"/>
            <a:ext cx="1759988" cy="60794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7910677" y="4166962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7D753311-A992-4459-8F1A-0D0346F6CF3C}"/>
              </a:ext>
            </a:extLst>
          </p:cNvPr>
          <p:cNvGrpSpPr/>
          <p:nvPr/>
        </p:nvGrpSpPr>
        <p:grpSpPr>
          <a:xfrm>
            <a:off x="11121033" y="4370615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615D493-0905-4356-B1E7-780114F027D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62C7CF7-AF60-4ED1-BF9B-29D415167CA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1AF0065B-57D5-4AED-8B08-597419A04607}"/>
              </a:ext>
            </a:extLst>
          </p:cNvPr>
          <p:cNvGrpSpPr/>
          <p:nvPr/>
        </p:nvGrpSpPr>
        <p:grpSpPr>
          <a:xfrm>
            <a:off x="10629888" y="8953985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C6C9E25-F92C-4FFB-B09E-7DFDAFDCB9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C45DAF87-8C5B-483B-9872-B7FC9BDAAD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99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85732-739D-48EE-B22C-E1281E69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variabelen aanmaken via </a:t>
            </a:r>
            <a:r>
              <a:rPr lang="nl-BE" i="1" dirty="0" err="1"/>
              <a:t>Compute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1E715A-C8B4-4164-B49B-F2A017E0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Nieuwe variabele aanmaken:</a:t>
            </a:r>
          </a:p>
          <a:p>
            <a:r>
              <a:rPr lang="nl-BE" dirty="0"/>
              <a:t>Label variabele leeftijd met </a:t>
            </a:r>
            <a:r>
              <a:rPr lang="nl-BE" i="1" dirty="0"/>
              <a:t>Syntax</a:t>
            </a:r>
          </a:p>
          <a:p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Check altijd </a:t>
            </a:r>
            <a:r>
              <a:rPr lang="nl-BE" dirty="0"/>
              <a:t>op inconsistenties via frequentietabel!</a:t>
            </a:r>
          </a:p>
          <a:p>
            <a:endParaRPr lang="nl-BE" dirty="0"/>
          </a:p>
          <a:p>
            <a:r>
              <a:rPr lang="nl-BE" dirty="0"/>
              <a:t>Nieuwe variabele in </a:t>
            </a:r>
            <a:r>
              <a:rPr lang="nl-BE" i="1" dirty="0" err="1"/>
              <a:t>Variable</a:t>
            </a:r>
            <a:r>
              <a:rPr lang="nl-BE" i="1" dirty="0"/>
              <a:t> View:</a:t>
            </a:r>
            <a:endParaRPr lang="nl-BE" dirty="0"/>
          </a:p>
          <a:p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21E5B0-ABE1-40FD-B58A-C021C9F2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15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F49C8F52-4631-47D7-B26E-E023E80A183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"/>
          <a:stretch/>
        </p:blipFill>
        <p:spPr>
          <a:xfrm>
            <a:off x="10493960" y="2480743"/>
            <a:ext cx="6691750" cy="4315923"/>
          </a:xfr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6A38D8E-6BE8-49A4-A31A-D8B0061F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9" y="3570031"/>
            <a:ext cx="10001745" cy="154657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9104904-6CE2-4364-8671-F0D1BC2F2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"/>
          <a:stretch/>
        </p:blipFill>
        <p:spPr>
          <a:xfrm>
            <a:off x="1571775" y="7075639"/>
            <a:ext cx="15152995" cy="23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9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/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493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</a:t>
            </a:r>
          </a:p>
          <a:p>
            <a:r>
              <a:rPr lang="nl-BE" dirty="0"/>
              <a:t>Maken abstract kenmerk (bv. stress) concreet meetbaar</a:t>
            </a:r>
          </a:p>
          <a:p>
            <a:r>
              <a:rPr lang="nl-BE" dirty="0"/>
              <a:t>Via minstens 3 schaalitems die abstract kenmerk zo goed mogelijk vertegenwoordigen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Elk ordinaal schaalitem: beantwoord o.b.v. geordende antwoordopties (= </a:t>
            </a:r>
            <a:r>
              <a:rPr lang="nl-BE" altLang="nl-BE" b="1" dirty="0"/>
              <a:t>puntenschaal</a:t>
            </a:r>
            <a:r>
              <a:rPr lang="nl-BE" altLang="nl-BE" dirty="0"/>
              <a:t>): </a:t>
            </a:r>
          </a:p>
          <a:p>
            <a:pPr marL="86400" indent="0">
              <a:lnSpc>
                <a:spcPct val="110000"/>
              </a:lnSpc>
              <a:buNone/>
            </a:pPr>
            <a:r>
              <a:rPr lang="nl-BE" altLang="nl-BE" i="1" dirty="0"/>
              <a:t>	</a:t>
            </a:r>
            <a:r>
              <a:rPr lang="nl-BE" altLang="nl-BE" sz="2400" i="1" dirty="0"/>
              <a:t>		bv. 	1 = Niet akkoord, 2 = Eerder niet akkoord, 3 = Eerder akkoord, 4 = Akkoord</a:t>
            </a:r>
          </a:p>
          <a:p>
            <a:pPr lvl="1">
              <a:lnSpc>
                <a:spcPct val="110000"/>
              </a:lnSpc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17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40154F-CA3F-4BA6-B18C-177EBECF8D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64BB265-8B60-438A-BBA6-67AA85E5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43" y="5113540"/>
            <a:ext cx="13479111" cy="45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</a:t>
            </a:r>
          </a:p>
          <a:p>
            <a:pPr>
              <a:lnSpc>
                <a:spcPct val="110000"/>
              </a:lnSpc>
            </a:pPr>
            <a:r>
              <a:rPr lang="nl-BE" altLang="nl-BE" dirty="0"/>
              <a:t>Nadien: </a:t>
            </a:r>
            <a:r>
              <a:rPr lang="nl-BE" altLang="nl-BE" b="1" dirty="0"/>
              <a:t>schaalitems combineren tot schaalvariabele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Twee manieren: som van alle items (</a:t>
            </a:r>
            <a:r>
              <a:rPr lang="nl-BE" altLang="nl-BE" b="1" dirty="0"/>
              <a:t>somscore</a:t>
            </a:r>
            <a:r>
              <a:rPr lang="nl-BE" altLang="nl-BE" dirty="0"/>
              <a:t>) of gemiddelde van alle items</a:t>
            </a:r>
          </a:p>
          <a:p>
            <a:pPr lvl="1">
              <a:lnSpc>
                <a:spcPct val="110000"/>
              </a:lnSpc>
            </a:pPr>
            <a:r>
              <a:rPr lang="nl-BE" altLang="nl-BE" dirty="0"/>
              <a:t>Opletten voor </a:t>
            </a:r>
            <a:r>
              <a:rPr lang="nl-BE" altLang="nl-BE" b="1" dirty="0"/>
              <a:t>tegengestelde schaalitems</a:t>
            </a:r>
          </a:p>
          <a:p>
            <a:pPr lvl="2">
              <a:lnSpc>
                <a:spcPct val="110000"/>
              </a:lnSpc>
            </a:pPr>
            <a:r>
              <a:rPr lang="nl-BE" altLang="nl-BE" dirty="0"/>
              <a:t>bv. Item 2 financiële stress staat in omgekeerde richting</a:t>
            </a:r>
          </a:p>
          <a:p>
            <a:pPr lvl="2">
              <a:lnSpc>
                <a:spcPct val="110000"/>
              </a:lnSpc>
            </a:pPr>
            <a:r>
              <a:rPr lang="nl-BE" altLang="nl-BE" b="1" dirty="0"/>
              <a:t>Oplossing</a:t>
            </a:r>
            <a:r>
              <a:rPr lang="nl-BE" altLang="nl-BE" dirty="0"/>
              <a:t>: </a:t>
            </a:r>
            <a:r>
              <a:rPr lang="nl-BE" altLang="nl-BE" i="1" dirty="0" err="1"/>
              <a:t>Recode</a:t>
            </a:r>
            <a:r>
              <a:rPr lang="nl-BE" altLang="nl-BE" i="1" dirty="0"/>
              <a:t> </a:t>
            </a:r>
            <a:r>
              <a:rPr lang="nl-BE" altLang="nl-BE" i="1" dirty="0" err="1"/>
              <a:t>into</a:t>
            </a:r>
            <a:r>
              <a:rPr lang="nl-BE" altLang="nl-BE" i="1" dirty="0"/>
              <a:t> Different Variables</a:t>
            </a:r>
            <a:endParaRPr lang="nl-BE" altLang="nl-BE" dirty="0"/>
          </a:p>
          <a:p>
            <a:pPr lvl="1">
              <a:lnSpc>
                <a:spcPct val="110000"/>
              </a:lnSpc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18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40154F-CA3F-4BA6-B18C-177EBECF8D3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2BC981B-AB08-4DA1-9A1F-9893B9AE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43" y="5113540"/>
            <a:ext cx="13479111" cy="4516561"/>
          </a:xfrm>
          <a:prstGeom prst="rect">
            <a:avLst/>
          </a:prstGeom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2B945AEF-008B-49F5-930B-2509116A0E65}"/>
              </a:ext>
            </a:extLst>
          </p:cNvPr>
          <p:cNvSpPr/>
          <p:nvPr/>
        </p:nvSpPr>
        <p:spPr>
          <a:xfrm>
            <a:off x="1652106" y="7619403"/>
            <a:ext cx="6120294" cy="734888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719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Variabele werkstress berekenen </a:t>
            </a: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r>
              <a:rPr lang="nl-BE" dirty="0">
                <a:solidFill>
                  <a:srgbClr val="002060"/>
                </a:solidFill>
              </a:rPr>
              <a:t>Eerst: de 4 items controleren op inconsistenties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missings of tegengestelde items: ok!</a:t>
            </a:r>
          </a:p>
          <a:p>
            <a:pPr marL="86400" indent="0">
              <a:buNone/>
            </a:pPr>
            <a:endParaRPr lang="nl-BE" altLang="nl-BE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19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61205A0-F3E1-4D45-8BC2-27D8D789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8" y="4182100"/>
            <a:ext cx="6283740" cy="31547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171056F-F675-4183-AFE1-2CAB4C0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67" y="4972092"/>
            <a:ext cx="6794801" cy="315972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D7AA62-8539-4E39-BD12-DB051FAD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037" y="5720225"/>
            <a:ext cx="6283740" cy="31547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A6D1419-1B26-4965-B790-2DB97001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638" y="6598800"/>
            <a:ext cx="6283740" cy="3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9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H05 Variabelen bewerken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 </a:t>
            </a:r>
            <a:r>
              <a:rPr lang="nl-BE" i="1" dirty="0" err="1"/>
              <a:t>Transform</a:t>
            </a:r>
            <a:r>
              <a:rPr lang="nl-BE" i="1" dirty="0"/>
              <a:t> ›› </a:t>
            </a:r>
            <a:r>
              <a:rPr lang="nl-BE" i="1" dirty="0" err="1"/>
              <a:t>Compute</a:t>
            </a:r>
            <a:r>
              <a:rPr lang="nl-BE" i="1" dirty="0"/>
              <a:t> </a:t>
            </a:r>
            <a:r>
              <a:rPr lang="nl-BE" i="1" dirty="0" err="1"/>
              <a:t>Variable</a:t>
            </a:r>
            <a:endParaRPr lang="nl-BE" b="1" dirty="0"/>
          </a:p>
          <a:p>
            <a:r>
              <a:rPr lang="nl-BE" altLang="nl-BE" dirty="0"/>
              <a:t>Naam kiezen, dubbelklikken op </a:t>
            </a:r>
            <a:r>
              <a:rPr lang="nl-BE" altLang="nl-BE" i="1" dirty="0" err="1"/>
              <a:t>Mean</a:t>
            </a:r>
            <a:r>
              <a:rPr lang="nl-BE" altLang="nl-BE" dirty="0"/>
              <a:t> en items invullen</a:t>
            </a:r>
          </a:p>
          <a:p>
            <a:pPr lvl="1"/>
            <a:r>
              <a:rPr lang="nl-BE" altLang="nl-BE" sz="2400" dirty="0"/>
              <a:t>Bereik aan items kan ook: </a:t>
            </a:r>
            <a:r>
              <a:rPr lang="nl-BE" altLang="nl-BE" sz="2000" dirty="0"/>
              <a:t>‘MEAN(W1_W_STRESS1 </a:t>
            </a:r>
            <a:r>
              <a:rPr lang="nl-BE" altLang="nl-BE" sz="2000" b="1" dirty="0" err="1"/>
              <a:t>to</a:t>
            </a:r>
            <a:r>
              <a:rPr lang="nl-BE" altLang="nl-BE" sz="2000" dirty="0"/>
              <a:t> W1_W_STRESS4)’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20</a:t>
            </a:fld>
            <a:endParaRPr lang="en-GB" noProof="0" dirty="0"/>
          </a:p>
        </p:txBody>
      </p:sp>
      <p:pic>
        <p:nvPicPr>
          <p:cNvPr id="12" name="Tijdelijke aanduiding voor inhoud 6">
            <a:extLst>
              <a:ext uri="{FF2B5EF4-FFF2-40B4-BE49-F238E27FC236}">
                <a16:creationId xmlns:a16="http://schemas.microsoft.com/office/drawing/2014/main" id="{A8208067-081C-4DB1-920B-027D1461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/>
          <a:stretch/>
        </p:blipFill>
        <p:spPr>
          <a:xfrm>
            <a:off x="359786" y="3469124"/>
            <a:ext cx="7348457" cy="3013894"/>
          </a:xfrm>
          <a:prstGeom prst="rect">
            <a:avLst/>
          </a:prstGeom>
        </p:spPr>
      </p:pic>
      <p:grpSp>
        <p:nvGrpSpPr>
          <p:cNvPr id="13" name="Groep 12">
            <a:extLst>
              <a:ext uri="{FF2B5EF4-FFF2-40B4-BE49-F238E27FC236}">
                <a16:creationId xmlns:a16="http://schemas.microsoft.com/office/drawing/2014/main" id="{57FD5826-2B6B-4F52-94B9-30206E582A4C}"/>
              </a:ext>
            </a:extLst>
          </p:cNvPr>
          <p:cNvGrpSpPr/>
          <p:nvPr/>
        </p:nvGrpSpPr>
        <p:grpSpPr>
          <a:xfrm>
            <a:off x="5756072" y="3742265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34A063A0-7FC2-4D9F-8A27-2AA05127AE8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CDEE0328-AD7F-4F70-8964-3A7EB9A3E56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C87D2F10-F8E9-41E8-B913-AC1D9D642F36}"/>
              </a:ext>
            </a:extLst>
          </p:cNvPr>
          <p:cNvGrpSpPr/>
          <p:nvPr/>
        </p:nvGrpSpPr>
        <p:grpSpPr>
          <a:xfrm>
            <a:off x="11133170" y="8310313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9412FE12-9F08-4E6C-8A65-51B8867A965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15F8E894-A2E9-4901-9D2D-911979B9A4C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F0F81CB-B8C2-4EC1-921F-2F871287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56" y="3798665"/>
            <a:ext cx="9974224" cy="5963237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AAA4031-E186-4DE0-98CF-DAA89C2AB990}"/>
              </a:ext>
            </a:extLst>
          </p:cNvPr>
          <p:cNvCxnSpPr>
            <a:cxnSpLocks/>
          </p:cNvCxnSpPr>
          <p:nvPr/>
        </p:nvCxnSpPr>
        <p:spPr>
          <a:xfrm flipH="1">
            <a:off x="8567797" y="5394089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ep 20">
            <a:extLst>
              <a:ext uri="{FF2B5EF4-FFF2-40B4-BE49-F238E27FC236}">
                <a16:creationId xmlns:a16="http://schemas.microsoft.com/office/drawing/2014/main" id="{3E80A8DE-6DCD-4666-B215-5C2E20485905}"/>
              </a:ext>
            </a:extLst>
          </p:cNvPr>
          <p:cNvGrpSpPr/>
          <p:nvPr/>
        </p:nvGrpSpPr>
        <p:grpSpPr>
          <a:xfrm>
            <a:off x="8567797" y="4312724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34FE768-8014-49BC-BBF7-4FFE8CA72C4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49BF5BE1-2531-4469-8C39-8EB7107D093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E6211F69-5758-486C-9311-ADF42F5FEFA7}"/>
              </a:ext>
            </a:extLst>
          </p:cNvPr>
          <p:cNvGrpSpPr/>
          <p:nvPr/>
        </p:nvGrpSpPr>
        <p:grpSpPr>
          <a:xfrm>
            <a:off x="15586588" y="7870092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8307801F-46C1-4932-9C1C-4C40863E348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1304960-8DCD-42DB-B4E9-D8DD95A95FD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41F33370-2BC6-4DDF-AE7B-A971315FF2E1}"/>
              </a:ext>
            </a:extLst>
          </p:cNvPr>
          <p:cNvGrpSpPr/>
          <p:nvPr/>
        </p:nvGrpSpPr>
        <p:grpSpPr>
          <a:xfrm>
            <a:off x="10366250" y="4736790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98BFADA4-0C53-4B0C-89C8-D61DD910A08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EBF79F76-302A-4731-9785-E516D6C0420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8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 </a:t>
            </a:r>
            <a:r>
              <a:rPr lang="nl-BE" i="1" dirty="0" err="1"/>
              <a:t>Transform</a:t>
            </a:r>
            <a:r>
              <a:rPr lang="nl-BE" i="1" dirty="0"/>
              <a:t> ›› </a:t>
            </a:r>
            <a:r>
              <a:rPr lang="nl-BE" i="1" dirty="0" err="1"/>
              <a:t>Compute</a:t>
            </a:r>
            <a:r>
              <a:rPr lang="nl-BE" i="1" dirty="0"/>
              <a:t> </a:t>
            </a:r>
            <a:r>
              <a:rPr lang="nl-BE" i="1" dirty="0" err="1"/>
              <a:t>Variable</a:t>
            </a:r>
            <a:endParaRPr lang="nl-BE" b="1" dirty="0"/>
          </a:p>
          <a:p>
            <a:r>
              <a:rPr lang="nl-BE" altLang="nl-BE" dirty="0"/>
              <a:t>Label maken voor nieuwe schaalvariabele!</a:t>
            </a:r>
            <a:endParaRPr lang="nl-BE" altLang="nl-BE" sz="2000" dirty="0"/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21</a:t>
            </a:fld>
            <a:endParaRPr lang="en-GB" noProof="0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F0F81CB-B8C2-4EC1-921F-2F871287B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5" y="2908976"/>
            <a:ext cx="9974224" cy="5963237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3B7B02B-46B9-4772-A516-CE64ED4E4F1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2"/>
          <a:stretch/>
        </p:blipFill>
        <p:spPr>
          <a:xfrm>
            <a:off x="10606025" y="2908976"/>
            <a:ext cx="6343698" cy="5963237"/>
          </a:xfrm>
        </p:spPr>
      </p:pic>
      <p:grpSp>
        <p:nvGrpSpPr>
          <p:cNvPr id="33" name="Groep 32">
            <a:extLst>
              <a:ext uri="{FF2B5EF4-FFF2-40B4-BE49-F238E27FC236}">
                <a16:creationId xmlns:a16="http://schemas.microsoft.com/office/drawing/2014/main" id="{D0387CA7-8EE6-488B-B95C-591B5912B299}"/>
              </a:ext>
            </a:extLst>
          </p:cNvPr>
          <p:cNvGrpSpPr/>
          <p:nvPr/>
        </p:nvGrpSpPr>
        <p:grpSpPr>
          <a:xfrm>
            <a:off x="1512857" y="3849046"/>
            <a:ext cx="1094875" cy="511615"/>
            <a:chOff x="11574378" y="2683042"/>
            <a:chExt cx="1094875" cy="511615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926D2537-0BF4-4CB8-A4AB-298A5BDB4EA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8F903B4-23FF-4547-AFAA-7A13C6E5527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42AD152-2241-4974-A138-291F21450631}"/>
              </a:ext>
            </a:extLst>
          </p:cNvPr>
          <p:cNvCxnSpPr>
            <a:cxnSpLocks/>
          </p:cNvCxnSpPr>
          <p:nvPr/>
        </p:nvCxnSpPr>
        <p:spPr>
          <a:xfrm flipH="1">
            <a:off x="2060296" y="3308684"/>
            <a:ext cx="8750411" cy="818148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ep 37">
            <a:extLst>
              <a:ext uri="{FF2B5EF4-FFF2-40B4-BE49-F238E27FC236}">
                <a16:creationId xmlns:a16="http://schemas.microsoft.com/office/drawing/2014/main" id="{A7C9AEB5-F0CA-4602-95D7-432D6B21DCDD}"/>
              </a:ext>
            </a:extLst>
          </p:cNvPr>
          <p:cNvGrpSpPr/>
          <p:nvPr/>
        </p:nvGrpSpPr>
        <p:grpSpPr>
          <a:xfrm>
            <a:off x="14430762" y="3593238"/>
            <a:ext cx="1094875" cy="511615"/>
            <a:chOff x="11574378" y="2683042"/>
            <a:chExt cx="1094875" cy="511615"/>
          </a:xfrm>
        </p:grpSpPr>
        <p:sp>
          <p:nvSpPr>
            <p:cNvPr id="39" name="Ovaal 38">
              <a:extLst>
                <a:ext uri="{FF2B5EF4-FFF2-40B4-BE49-F238E27FC236}">
                  <a16:creationId xmlns:a16="http://schemas.microsoft.com/office/drawing/2014/main" id="{425B9D47-74C8-46FB-88F2-D836AE8E6B7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0" name="Tekstvak 39">
              <a:extLst>
                <a:ext uri="{FF2B5EF4-FFF2-40B4-BE49-F238E27FC236}">
                  <a16:creationId xmlns:a16="http://schemas.microsoft.com/office/drawing/2014/main" id="{EC6E3B47-C844-4E82-A9E2-F191F5B63F7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41" name="Groep 40">
            <a:extLst>
              <a:ext uri="{FF2B5EF4-FFF2-40B4-BE49-F238E27FC236}">
                <a16:creationId xmlns:a16="http://schemas.microsoft.com/office/drawing/2014/main" id="{16414FFA-9514-49FE-8454-0732910ECD43}"/>
              </a:ext>
            </a:extLst>
          </p:cNvPr>
          <p:cNvGrpSpPr/>
          <p:nvPr/>
        </p:nvGrpSpPr>
        <p:grpSpPr>
          <a:xfrm>
            <a:off x="13761555" y="8283800"/>
            <a:ext cx="1094875" cy="511615"/>
            <a:chOff x="11574378" y="2683042"/>
            <a:chExt cx="1094875" cy="511615"/>
          </a:xfrm>
        </p:grpSpPr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26E56BC7-BEA1-4B78-9CC9-836395553F2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kstvak 42">
              <a:extLst>
                <a:ext uri="{FF2B5EF4-FFF2-40B4-BE49-F238E27FC236}">
                  <a16:creationId xmlns:a16="http://schemas.microsoft.com/office/drawing/2014/main" id="{BB87EF94-EBB4-4977-962C-7F3E11F5A8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44" name="Groep 43">
            <a:extLst>
              <a:ext uri="{FF2B5EF4-FFF2-40B4-BE49-F238E27FC236}">
                <a16:creationId xmlns:a16="http://schemas.microsoft.com/office/drawing/2014/main" id="{F8ED7A84-5664-434E-BB87-EA5829F0CD62}"/>
              </a:ext>
            </a:extLst>
          </p:cNvPr>
          <p:cNvGrpSpPr/>
          <p:nvPr/>
        </p:nvGrpSpPr>
        <p:grpSpPr>
          <a:xfrm>
            <a:off x="4371672" y="8616405"/>
            <a:ext cx="1094875" cy="511615"/>
            <a:chOff x="11574378" y="2683042"/>
            <a:chExt cx="1094875" cy="511615"/>
          </a:xfrm>
        </p:grpSpPr>
        <p:sp>
          <p:nvSpPr>
            <p:cNvPr id="45" name="Ovaal 44">
              <a:extLst>
                <a:ext uri="{FF2B5EF4-FFF2-40B4-BE49-F238E27FC236}">
                  <a16:creationId xmlns:a16="http://schemas.microsoft.com/office/drawing/2014/main" id="{28B25887-B9F2-4442-BFBD-2D3BE025964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7CC30FB7-2806-45C3-B39D-9F70CFA7AF3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72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</a:t>
            </a:r>
          </a:p>
          <a:p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Check altijd </a:t>
            </a:r>
            <a:r>
              <a:rPr lang="nl-BE" dirty="0"/>
              <a:t>op inconsistenties via frequentietabel!</a:t>
            </a:r>
          </a:p>
          <a:p>
            <a:endParaRPr lang="nl-BE" dirty="0"/>
          </a:p>
          <a:p>
            <a:r>
              <a:rPr lang="nl-BE" dirty="0"/>
              <a:t>Nieuwe variabele in </a:t>
            </a:r>
            <a:r>
              <a:rPr lang="nl-BE" i="1" dirty="0" err="1"/>
              <a:t>Variable</a:t>
            </a:r>
            <a:r>
              <a:rPr lang="nl-BE" i="1" dirty="0"/>
              <a:t> View:</a:t>
            </a: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22</a:t>
            </a:fld>
            <a:endParaRPr lang="en-GB" noProof="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B3079D-E247-4F56-B617-996CE859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6577372"/>
            <a:ext cx="16049080" cy="223182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D40EBEA1-3F3A-47A1-829F-1BBCD0A0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270" y="1653557"/>
            <a:ext cx="4411336" cy="492381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E5DE2A8-53BA-4290-8A9C-FC1DC5747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09" y="2964920"/>
            <a:ext cx="1107912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1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2BED-77AA-442B-B0E3-EF87724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4FBEC5-F8C4-49B5-BCB6-B4967A29A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Schaalvariabelen aanmaken:</a:t>
            </a:r>
          </a:p>
          <a:p>
            <a:r>
              <a:rPr lang="nl-BE" b="1" dirty="0"/>
              <a:t>Let op bij </a:t>
            </a:r>
            <a:r>
              <a:rPr lang="nl-BE" b="1" dirty="0" err="1"/>
              <a:t>surveys</a:t>
            </a:r>
            <a:r>
              <a:rPr lang="nl-BE" b="1" dirty="0"/>
              <a:t> zonder </a:t>
            </a:r>
            <a:r>
              <a:rPr lang="nl-BE" b="1" dirty="0" err="1"/>
              <a:t>forced</a:t>
            </a:r>
            <a:r>
              <a:rPr lang="nl-BE" b="1" dirty="0"/>
              <a:t> </a:t>
            </a:r>
            <a:r>
              <a:rPr lang="nl-BE" b="1" dirty="0" err="1"/>
              <a:t>choice</a:t>
            </a:r>
            <a:r>
              <a:rPr lang="nl-BE" b="1" dirty="0"/>
              <a:t>:</a:t>
            </a:r>
          </a:p>
          <a:p>
            <a:pPr lvl="1"/>
            <a:r>
              <a:rPr lang="nl-BE" dirty="0"/>
              <a:t>SPSS berekent altijd schaalvariabele, ongeacht aantal ingevulde items</a:t>
            </a:r>
          </a:p>
          <a:p>
            <a:pPr lvl="1"/>
            <a:r>
              <a:rPr lang="nl-BE" b="1" dirty="0"/>
              <a:t>Oplossing</a:t>
            </a:r>
            <a:r>
              <a:rPr lang="nl-BE" dirty="0"/>
              <a:t>: SPSS dwingen enkel te berekenen vanaf x aantal ingevulde items</a:t>
            </a:r>
            <a:endParaRPr lang="nl-BE" b="1" dirty="0"/>
          </a:p>
          <a:p>
            <a:pPr lvl="1"/>
            <a:r>
              <a:rPr lang="nl-BE" dirty="0"/>
              <a:t>Bv. Werkstress pas vanaf </a:t>
            </a:r>
            <a:r>
              <a:rPr lang="nl-BE" dirty="0">
                <a:solidFill>
                  <a:srgbClr val="FF0000"/>
                </a:solidFill>
              </a:rPr>
              <a:t>2</a:t>
            </a:r>
            <a:r>
              <a:rPr lang="nl-BE" dirty="0"/>
              <a:t> items berekenen, anders </a:t>
            </a:r>
            <a:r>
              <a:rPr lang="nl-BE" i="1" dirty="0"/>
              <a:t>missing</a:t>
            </a:r>
          </a:p>
          <a:p>
            <a:pPr lvl="2"/>
            <a:r>
              <a:rPr lang="nl-BE" b="1" dirty="0"/>
              <a:t>Output: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pPr marL="86400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Aantal niet-ingevulde items nagaan? Via </a:t>
            </a:r>
            <a:r>
              <a:rPr lang="nl-BE" i="1" dirty="0" err="1"/>
              <a:t>Count</a:t>
            </a:r>
            <a:r>
              <a:rPr lang="nl-BE" i="1" dirty="0"/>
              <a:t> </a:t>
            </a:r>
            <a:r>
              <a:rPr lang="nl-BE" dirty="0"/>
              <a:t>(zie sectie 5.6)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68A506E-B6F3-4D27-B416-22F54948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23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6F919F9-234F-4CFF-BCDD-9ED60DE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72" y="5452146"/>
            <a:ext cx="13841757" cy="2362530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1B3102D7-5415-42EA-BB5B-9EC60917DDE1}"/>
              </a:ext>
            </a:extLst>
          </p:cNvPr>
          <p:cNvSpPr/>
          <p:nvPr/>
        </p:nvSpPr>
        <p:spPr>
          <a:xfrm>
            <a:off x="8337884" y="5342022"/>
            <a:ext cx="1503948" cy="866274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23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6400" indent="0">
              <a:buNone/>
            </a:pPr>
            <a:r>
              <a:rPr lang="nl-BE" b="1" dirty="0"/>
              <a:t>Oefening schaalvariabele aanmaken (plenair):</a:t>
            </a:r>
          </a:p>
          <a:p>
            <a:pPr marL="86400" indent="0">
              <a:buNone/>
            </a:pPr>
            <a:endParaRPr lang="nl-BE" b="1" dirty="0"/>
          </a:p>
          <a:p>
            <a:r>
              <a:rPr lang="nl-BE" dirty="0"/>
              <a:t>Wat is de gemiddelde depressie bij mannen en vrouwen? Is de schaal links of rechts scheef verdeeld?</a:t>
            </a:r>
            <a:r>
              <a:rPr lang="nl-BE" dirty="0">
                <a:solidFill>
                  <a:srgbClr val="002060"/>
                </a:solidFill>
              </a:rPr>
              <a:t> (DATA_WAVE1_CenW.sav)</a:t>
            </a:r>
            <a:endParaRPr lang="nl-BE" dirty="0"/>
          </a:p>
          <a:p>
            <a:endParaRPr lang="nl-BE" dirty="0"/>
          </a:p>
          <a:p>
            <a:r>
              <a:rPr lang="nl-BE" b="1" dirty="0"/>
              <a:t>Stappenplan</a:t>
            </a:r>
            <a:r>
              <a:rPr lang="nl-BE" dirty="0"/>
              <a:t>:</a:t>
            </a:r>
          </a:p>
          <a:p>
            <a:pPr lvl="1"/>
            <a:r>
              <a:rPr lang="nl-BE" sz="2400" dirty="0"/>
              <a:t>Stap 1: Verifieer alle items </a:t>
            </a:r>
            <a:r>
              <a:rPr lang="nl-BE" sz="2400" dirty="0" err="1"/>
              <a:t>mbt</a:t>
            </a:r>
            <a:r>
              <a:rPr lang="nl-BE" sz="2400" dirty="0"/>
              <a:t> depressie op fouten/inconsistenties (frequentietabel)</a:t>
            </a:r>
          </a:p>
          <a:p>
            <a:pPr lvl="1"/>
            <a:r>
              <a:rPr lang="nl-BE" sz="2400" dirty="0"/>
              <a:t>Stap 2: </a:t>
            </a:r>
            <a:r>
              <a:rPr lang="nl-BE" sz="2400" dirty="0" err="1"/>
              <a:t>Hercodeer</a:t>
            </a:r>
            <a:r>
              <a:rPr lang="nl-BE" sz="2400" dirty="0"/>
              <a:t> items die moeten gespiegeld worden (hoe hoger de score, hoe 					  	   meer depressieve gevoelens) + Label de nieuwe variabelen</a:t>
            </a:r>
          </a:p>
          <a:p>
            <a:pPr lvl="1"/>
            <a:r>
              <a:rPr lang="nl-BE" sz="2400" dirty="0"/>
              <a:t>Stap 3: Verifieer de </a:t>
            </a:r>
            <a:r>
              <a:rPr lang="nl-BE" sz="2400" dirty="0" err="1"/>
              <a:t>gehercodeerde</a:t>
            </a:r>
            <a:r>
              <a:rPr lang="nl-BE" sz="2400" dirty="0"/>
              <a:t> items op fouten/inconsistenties (frequentietabel)</a:t>
            </a:r>
          </a:p>
          <a:p>
            <a:pPr lvl="1"/>
            <a:r>
              <a:rPr lang="nl-BE" sz="2400" dirty="0"/>
              <a:t>Stap 4: Bereken de schaal depressie + Label de schaal</a:t>
            </a:r>
          </a:p>
          <a:p>
            <a:pPr lvl="1"/>
            <a:r>
              <a:rPr lang="nl-BE" sz="2400" dirty="0"/>
              <a:t>Stap 5: Frequentietabel van de schaal, met </a:t>
            </a:r>
            <a:r>
              <a:rPr lang="nl-BE" sz="2400" dirty="0" err="1"/>
              <a:t>mean</a:t>
            </a:r>
            <a:r>
              <a:rPr lang="nl-BE" sz="2400" dirty="0"/>
              <a:t>, </a:t>
            </a:r>
            <a:r>
              <a:rPr lang="nl-BE" sz="2400" dirty="0" err="1"/>
              <a:t>sd</a:t>
            </a:r>
            <a:r>
              <a:rPr lang="nl-BE" sz="2400" dirty="0"/>
              <a:t>, </a:t>
            </a:r>
            <a:r>
              <a:rPr lang="nl-BE" sz="2400" dirty="0" err="1"/>
              <a:t>skewness</a:t>
            </a:r>
            <a:r>
              <a:rPr lang="nl-BE" sz="2400" dirty="0"/>
              <a:t>… = GROEP</a:t>
            </a:r>
          </a:p>
          <a:p>
            <a:pPr lvl="1"/>
            <a:r>
              <a:rPr lang="nl-BE" sz="2400" dirty="0"/>
              <a:t>Stap 6: Split file ‘geslacht’  + Frequentietabel, met </a:t>
            </a:r>
            <a:r>
              <a:rPr lang="nl-BE" sz="2400" dirty="0" err="1"/>
              <a:t>mean</a:t>
            </a:r>
            <a:r>
              <a:rPr lang="nl-BE" sz="2400" dirty="0"/>
              <a:t>, </a:t>
            </a:r>
            <a:r>
              <a:rPr lang="nl-BE" sz="2400" dirty="0" err="1"/>
              <a:t>sd</a:t>
            </a:r>
            <a:r>
              <a:rPr lang="nl-BE" sz="2400" dirty="0"/>
              <a:t>, </a:t>
            </a:r>
            <a:r>
              <a:rPr lang="nl-BE" sz="2400" dirty="0" err="1"/>
              <a:t>skewness</a:t>
            </a:r>
            <a:r>
              <a:rPr lang="nl-BE" sz="2400" dirty="0"/>
              <a:t>… = SUBGROEP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157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5E1B51-7598-4D10-A018-3A3EE992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458" y="1816273"/>
            <a:ext cx="6134956" cy="7783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1:	Verifieer alle items </a:t>
            </a:r>
            <a:r>
              <a:rPr lang="nl-BE" dirty="0" err="1"/>
              <a:t>mbt</a:t>
            </a:r>
            <a:r>
              <a:rPr lang="nl-BE" dirty="0"/>
              <a:t> depressie op</a:t>
            </a:r>
            <a:br>
              <a:rPr lang="nl-BE" dirty="0"/>
            </a:br>
            <a:r>
              <a:rPr lang="nl-BE" dirty="0"/>
              <a:t>				fouten/inconsistenties (</a:t>
            </a:r>
            <a:r>
              <a:rPr lang="nl-BE" dirty="0" err="1"/>
              <a:t>frequencies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25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931D0-FF13-427B-82EC-8A276016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7" y="3091293"/>
            <a:ext cx="6886575" cy="2943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7ACF2-DF7B-4FF2-B173-774374A5431A}"/>
              </a:ext>
            </a:extLst>
          </p:cNvPr>
          <p:cNvSpPr/>
          <p:nvPr/>
        </p:nvSpPr>
        <p:spPr>
          <a:xfrm>
            <a:off x="10435882" y="3118847"/>
            <a:ext cx="1961111" cy="6304900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1DDF2-3691-4279-ACB9-6A68585CEBB8}"/>
              </a:ext>
            </a:extLst>
          </p:cNvPr>
          <p:cNvSpPr/>
          <p:nvPr/>
        </p:nvSpPr>
        <p:spPr>
          <a:xfrm rot="16200000">
            <a:off x="4790372" y="1897269"/>
            <a:ext cx="557691" cy="4222143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cxnSp>
        <p:nvCxnSpPr>
          <p:cNvPr id="17" name="Rechte verbindingslijn met pijl 18">
            <a:extLst>
              <a:ext uri="{FF2B5EF4-FFF2-40B4-BE49-F238E27FC236}">
                <a16:creationId xmlns:a16="http://schemas.microsoft.com/office/drawing/2014/main" id="{C1265825-C054-4FDB-9476-B7C693D5FAC7}"/>
              </a:ext>
            </a:extLst>
          </p:cNvPr>
          <p:cNvCxnSpPr>
            <a:cxnSpLocks/>
          </p:cNvCxnSpPr>
          <p:nvPr/>
        </p:nvCxnSpPr>
        <p:spPr>
          <a:xfrm>
            <a:off x="7218149" y="4147677"/>
            <a:ext cx="3144309" cy="1184818"/>
          </a:xfrm>
          <a:prstGeom prst="straightConnector1">
            <a:avLst/>
          </a:prstGeom>
          <a:ln w="19050">
            <a:solidFill>
              <a:srgbClr val="0033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B8C0453B-9B81-4514-B554-B37027A42477}"/>
              </a:ext>
            </a:extLst>
          </p:cNvPr>
          <p:cNvGrpSpPr/>
          <p:nvPr/>
        </p:nvGrpSpPr>
        <p:grpSpPr>
          <a:xfrm>
            <a:off x="5400746" y="3018676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69A4CBE2-D547-4BEC-BD7C-9E13012AD3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6B355706-4A47-4DC5-897A-D82DBE62F0B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AD5FEC1A-F0C2-4610-9918-42DBB4D09404}"/>
              </a:ext>
            </a:extLst>
          </p:cNvPr>
          <p:cNvGrpSpPr/>
          <p:nvPr/>
        </p:nvGrpSpPr>
        <p:grpSpPr>
          <a:xfrm>
            <a:off x="9888444" y="4287186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58B0DED-EAA5-4FF2-9FF5-E9BE13DDB99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985078A-7D3C-4CA6-86B0-490A931CD68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04F163-EB47-4F27-A4BC-87373D771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91" y="5991552"/>
            <a:ext cx="6670718" cy="3731455"/>
          </a:xfrm>
          <a:prstGeom prst="rect">
            <a:avLst/>
          </a:prstGeom>
        </p:spPr>
      </p:pic>
      <p:grpSp>
        <p:nvGrpSpPr>
          <p:cNvPr id="28" name="Groep 27">
            <a:extLst>
              <a:ext uri="{FF2B5EF4-FFF2-40B4-BE49-F238E27FC236}">
                <a16:creationId xmlns:a16="http://schemas.microsoft.com/office/drawing/2014/main" id="{80B193B6-2C93-45BB-8699-567A4F9B78F0}"/>
              </a:ext>
            </a:extLst>
          </p:cNvPr>
          <p:cNvGrpSpPr/>
          <p:nvPr/>
        </p:nvGrpSpPr>
        <p:grpSpPr>
          <a:xfrm>
            <a:off x="8353576" y="6075705"/>
            <a:ext cx="1094875" cy="511615"/>
            <a:chOff x="11574378" y="2683042"/>
            <a:chExt cx="1094875" cy="511615"/>
          </a:xfrm>
        </p:grpSpPr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DDE1D40-20B5-4A45-89CD-814ABD76960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F2A027-AE3E-469B-8915-4DAB1D52DCD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sp>
        <p:nvSpPr>
          <p:cNvPr id="31" name="Rectangle 15">
            <a:extLst>
              <a:ext uri="{FF2B5EF4-FFF2-40B4-BE49-F238E27FC236}">
                <a16:creationId xmlns:a16="http://schemas.microsoft.com/office/drawing/2014/main" id="{04CA4B86-62E6-460B-8539-8DCACFADD452}"/>
              </a:ext>
            </a:extLst>
          </p:cNvPr>
          <p:cNvSpPr/>
          <p:nvPr/>
        </p:nvSpPr>
        <p:spPr>
          <a:xfrm rot="16200000">
            <a:off x="1115444" y="3563215"/>
            <a:ext cx="1081766" cy="2456791"/>
          </a:xfrm>
          <a:prstGeom prst="rect">
            <a:avLst/>
          </a:prstGeom>
          <a:noFill/>
          <a:ln w="1905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275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EB39-D594-4981-B48C-FD017CB39AF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A87FF-DC84-4AEE-A1D1-ABE3FC4D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69" y="1682175"/>
            <a:ext cx="16960241" cy="6864264"/>
          </a:xfrm>
        </p:spPr>
        <p:txBody>
          <a:bodyPr/>
          <a:lstStyle/>
          <a:p>
            <a:r>
              <a:rPr lang="nl-BE" dirty="0"/>
              <a:t>Stap 2: </a:t>
            </a:r>
            <a:r>
              <a:rPr lang="nl-BE" dirty="0" err="1"/>
              <a:t>Hercodeer</a:t>
            </a:r>
            <a:r>
              <a:rPr lang="nl-BE" dirty="0"/>
              <a:t> items die moeten gespiegeld worden </a:t>
            </a:r>
          </a:p>
          <a:p>
            <a:pPr marL="720000" lvl="1" indent="0">
              <a:buNone/>
            </a:pPr>
            <a:r>
              <a:rPr lang="nl-BE" dirty="0"/>
              <a:t>			 (hogere score = meer depressieve gevoelens)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084EF-010B-4937-923A-14C31CA9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26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64935-C733-4D35-91E3-70379B4F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13" y="3184126"/>
            <a:ext cx="6584925" cy="2814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C81966-A50F-47E7-8E8E-1CA2F25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5" y="2795231"/>
            <a:ext cx="5772831" cy="342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88D76-E92E-4662-BA7F-397EC2F4C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66" y="6355829"/>
            <a:ext cx="5835884" cy="33212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E58312-7AF4-4318-8432-6780B0E79A0C}"/>
              </a:ext>
            </a:extLst>
          </p:cNvPr>
          <p:cNvSpPr/>
          <p:nvPr/>
        </p:nvSpPr>
        <p:spPr>
          <a:xfrm>
            <a:off x="2102055" y="5225486"/>
            <a:ext cx="1647801" cy="351649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cxnSp>
        <p:nvCxnSpPr>
          <p:cNvPr id="14" name="Rechte verbindingslijn met pijl 18">
            <a:extLst>
              <a:ext uri="{FF2B5EF4-FFF2-40B4-BE49-F238E27FC236}">
                <a16:creationId xmlns:a16="http://schemas.microsoft.com/office/drawing/2014/main" id="{AC07C2F8-A4FA-4B60-A406-D21620C8785E}"/>
              </a:ext>
            </a:extLst>
          </p:cNvPr>
          <p:cNvCxnSpPr>
            <a:cxnSpLocks/>
          </p:cNvCxnSpPr>
          <p:nvPr/>
        </p:nvCxnSpPr>
        <p:spPr>
          <a:xfrm>
            <a:off x="2925955" y="5630598"/>
            <a:ext cx="581743" cy="2017160"/>
          </a:xfrm>
          <a:prstGeom prst="straightConnector1">
            <a:avLst/>
          </a:prstGeom>
          <a:ln w="28575">
            <a:solidFill>
              <a:srgbClr val="D678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EEB1064-A87B-4DAA-9759-367744C3D0D2}"/>
              </a:ext>
            </a:extLst>
          </p:cNvPr>
          <p:cNvSpPr/>
          <p:nvPr/>
        </p:nvSpPr>
        <p:spPr>
          <a:xfrm rot="10800000">
            <a:off x="9096526" y="3989736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CC91821-4577-4360-8C61-7B44049AF4B2}"/>
              </a:ext>
            </a:extLst>
          </p:cNvPr>
          <p:cNvSpPr/>
          <p:nvPr/>
        </p:nvSpPr>
        <p:spPr>
          <a:xfrm>
            <a:off x="6782346" y="7914120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63F06D-8041-4FB2-B124-D2F9248A7D7C}"/>
              </a:ext>
            </a:extLst>
          </p:cNvPr>
          <p:cNvSpPr/>
          <p:nvPr/>
        </p:nvSpPr>
        <p:spPr>
          <a:xfrm>
            <a:off x="2271759" y="9330835"/>
            <a:ext cx="654197" cy="358117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E404FCBE-EB0A-4BF2-A4BB-5B7E34365AC2}"/>
              </a:ext>
            </a:extLst>
          </p:cNvPr>
          <p:cNvGrpSpPr/>
          <p:nvPr/>
        </p:nvGrpSpPr>
        <p:grpSpPr>
          <a:xfrm>
            <a:off x="6185924" y="3478121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BC8679B1-25C4-43A6-9719-B592E708054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EA5EB971-DFEC-4E1F-AC26-4B9CB244B09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63498EC1-68D8-4BA8-A7F9-685BC5F65CCE}"/>
              </a:ext>
            </a:extLst>
          </p:cNvPr>
          <p:cNvGrpSpPr/>
          <p:nvPr/>
        </p:nvGrpSpPr>
        <p:grpSpPr>
          <a:xfrm>
            <a:off x="6150502" y="6774364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2323F370-BA51-46C9-96EA-0D0695A29A8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03B8C445-01CF-4208-8CBF-ECCD279275F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60B9FF-EDBB-48F5-AEBB-D9F98D6E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113" y="7688459"/>
            <a:ext cx="939296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7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2207B-EB65-4963-A51F-A3A2C1B9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919978"/>
            <a:ext cx="5565182" cy="7538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0" y="1816273"/>
            <a:ext cx="11182046" cy="6864264"/>
          </a:xfrm>
        </p:spPr>
        <p:txBody>
          <a:bodyPr/>
          <a:lstStyle/>
          <a:p>
            <a:r>
              <a:rPr lang="nl-BE" dirty="0"/>
              <a:t>Stap 3: Verifieer de </a:t>
            </a:r>
            <a:r>
              <a:rPr lang="nl-BE" dirty="0" err="1"/>
              <a:t>gehercodeerde</a:t>
            </a:r>
            <a:r>
              <a:rPr lang="nl-BE" dirty="0"/>
              <a:t> items op 					 				  fouten/inconsistenties (</a:t>
            </a:r>
            <a:r>
              <a:rPr lang="nl-BE" dirty="0" err="1"/>
              <a:t>frequencies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BC4DD-5DC5-4300-B386-0171DC04F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" y="3032733"/>
            <a:ext cx="9950939" cy="239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66F3A-D5CD-4977-8289-F371E554D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66"/>
          <a:stretch/>
        </p:blipFill>
        <p:spPr>
          <a:xfrm>
            <a:off x="1084033" y="6444165"/>
            <a:ext cx="9802575" cy="275999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5FC7C10-6E3A-488E-BCC3-18460925E073}"/>
              </a:ext>
            </a:extLst>
          </p:cNvPr>
          <p:cNvSpPr/>
          <p:nvPr/>
        </p:nvSpPr>
        <p:spPr>
          <a:xfrm rot="5400000">
            <a:off x="4269694" y="5728596"/>
            <a:ext cx="786931" cy="644206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90690-102C-4620-ACA8-AA1A455CCDFF}"/>
              </a:ext>
            </a:extLst>
          </p:cNvPr>
          <p:cNvSpPr/>
          <p:nvPr/>
        </p:nvSpPr>
        <p:spPr>
          <a:xfrm rot="16200000">
            <a:off x="13495651" y="1933302"/>
            <a:ext cx="528470" cy="3160755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CC7E09E-92E5-4580-9036-65BC3ABD7ECC}"/>
              </a:ext>
            </a:extLst>
          </p:cNvPr>
          <p:cNvSpPr/>
          <p:nvPr/>
        </p:nvSpPr>
        <p:spPr>
          <a:xfrm rot="10800000">
            <a:off x="12266079" y="5423441"/>
            <a:ext cx="528470" cy="3780716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5861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Stap 4: Bereken de schaal depressie + Label de schaal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23F6C-BFB3-49B4-B710-473DD775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8" y="2546230"/>
            <a:ext cx="8754173" cy="3698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96D058-BCB4-418D-B5AF-6AE65F48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9672122" y="4149223"/>
            <a:ext cx="1432684" cy="129229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E063E72-EB72-4F86-8DBC-A4749D3F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316" y="6801302"/>
            <a:ext cx="10977290" cy="9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85F-A709-42B0-8B53-032EE51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AA20-52B9-4808-8822-719E400F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70" y="1816273"/>
            <a:ext cx="9233324" cy="6864264"/>
          </a:xfrm>
        </p:spPr>
        <p:txBody>
          <a:bodyPr/>
          <a:lstStyle/>
          <a:p>
            <a:r>
              <a:rPr lang="nl-BE" dirty="0"/>
              <a:t>Stap 5: 	Frequentietabel van de schaal, </a:t>
            </a:r>
          </a:p>
          <a:p>
            <a:pPr marL="86400" indent="0">
              <a:buNone/>
            </a:pPr>
            <a:r>
              <a:rPr lang="nl-BE" dirty="0"/>
              <a:t>					met </a:t>
            </a:r>
            <a:r>
              <a:rPr lang="nl-BE" dirty="0" err="1"/>
              <a:t>mean</a:t>
            </a:r>
            <a:r>
              <a:rPr lang="nl-BE" dirty="0"/>
              <a:t>, </a:t>
            </a:r>
            <a:r>
              <a:rPr lang="nl-BE" dirty="0" err="1"/>
              <a:t>sd</a:t>
            </a:r>
            <a:r>
              <a:rPr lang="nl-BE" dirty="0"/>
              <a:t>, </a:t>
            </a:r>
            <a:r>
              <a:rPr lang="nl-BE" dirty="0" err="1"/>
              <a:t>skewness</a:t>
            </a:r>
            <a:r>
              <a:rPr lang="nl-BE" dirty="0"/>
              <a:t>… = GROEP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3E91-0099-4C7F-8624-931496F3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29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D674-DE4D-4052-A7FF-CF4F70971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76" y="1785479"/>
            <a:ext cx="5495829" cy="7588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3C1B4-46D5-4FD7-8554-86685F6D22FC}"/>
              </a:ext>
            </a:extLst>
          </p:cNvPr>
          <p:cNvSpPr/>
          <p:nvPr/>
        </p:nvSpPr>
        <p:spPr>
          <a:xfrm>
            <a:off x="11617376" y="6268453"/>
            <a:ext cx="1151656" cy="2950701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0C308-5B81-4C15-B526-0455285B2069}"/>
              </a:ext>
            </a:extLst>
          </p:cNvPr>
          <p:cNvSpPr/>
          <p:nvPr/>
        </p:nvSpPr>
        <p:spPr>
          <a:xfrm rot="16200000">
            <a:off x="11415067" y="2386634"/>
            <a:ext cx="3042886" cy="2680655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4391E6C-BF25-4F7C-81CC-48873F57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95" y="3586024"/>
            <a:ext cx="8682675" cy="10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/>
              <a:t>5.2 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i="1" dirty="0" err="1"/>
              <a:t>Recode</a:t>
            </a:r>
            <a:endParaRPr lang="nl-BE" i="1" dirty="0"/>
          </a:p>
          <a:p>
            <a:pPr lvl="1"/>
            <a:r>
              <a:rPr lang="nl-BE" i="1" dirty="0" err="1"/>
              <a:t>Recode</a:t>
            </a:r>
            <a:r>
              <a:rPr lang="nl-BE" i="1" dirty="0"/>
              <a:t> </a:t>
            </a:r>
            <a:r>
              <a:rPr lang="nl-BE" i="1" dirty="0" err="1"/>
              <a:t>into</a:t>
            </a:r>
            <a:r>
              <a:rPr lang="nl-BE" i="1" dirty="0"/>
              <a:t> Same Variables</a:t>
            </a:r>
          </a:p>
          <a:p>
            <a:pPr lvl="1"/>
            <a:r>
              <a:rPr lang="nl-BE" i="1" dirty="0" err="1"/>
              <a:t>Recode</a:t>
            </a:r>
            <a:r>
              <a:rPr lang="nl-BE" i="1" dirty="0"/>
              <a:t> </a:t>
            </a:r>
            <a:r>
              <a:rPr lang="nl-BE" i="1" dirty="0" err="1"/>
              <a:t>into</a:t>
            </a:r>
            <a:r>
              <a:rPr lang="nl-BE" i="1" dirty="0"/>
              <a:t> Different Variables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465C-6054-478C-9CB0-13C0085C47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A1F18-B14A-47F5-8110-95C5A6D8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69" y="1816273"/>
            <a:ext cx="8719007" cy="6864264"/>
          </a:xfrm>
        </p:spPr>
        <p:txBody>
          <a:bodyPr/>
          <a:lstStyle/>
          <a:p>
            <a:r>
              <a:rPr lang="nl-BE" dirty="0"/>
              <a:t>Stap 6: 	Split file ‘Geslacht’  + 									Frequentietabel 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89B00-1A3A-4886-AB1B-0A3D4B62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30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FF069-95E1-451B-AE08-B85BCDD5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72" y="1981610"/>
            <a:ext cx="5034427" cy="72271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9365AC-4ACA-405B-96B7-41BF6A8A57BB}"/>
              </a:ext>
            </a:extLst>
          </p:cNvPr>
          <p:cNvSpPr/>
          <p:nvPr/>
        </p:nvSpPr>
        <p:spPr>
          <a:xfrm rot="16200000">
            <a:off x="13021290" y="2168801"/>
            <a:ext cx="777555" cy="3764144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5EE428-ED7B-4270-8796-3D7D66C57E97}"/>
              </a:ext>
            </a:extLst>
          </p:cNvPr>
          <p:cNvSpPr txBox="1">
            <a:spLocks/>
          </p:cNvSpPr>
          <p:nvPr/>
        </p:nvSpPr>
        <p:spPr>
          <a:xfrm>
            <a:off x="1320139" y="5827436"/>
            <a:ext cx="7872765" cy="38026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u="sng" dirty="0"/>
              <a:t>Antwoord</a:t>
            </a:r>
            <a:r>
              <a:rPr lang="nl-BE" dirty="0"/>
              <a:t>:</a:t>
            </a:r>
          </a:p>
          <a:p>
            <a:pPr marL="86400" indent="0">
              <a:buNone/>
            </a:pPr>
            <a:r>
              <a:rPr lang="nl-BE" i="1" dirty="0" err="1"/>
              <a:t>M</a:t>
            </a:r>
            <a:r>
              <a:rPr lang="nl-BE" baseline="-25000" dirty="0" err="1"/>
              <a:t>man</a:t>
            </a:r>
            <a:r>
              <a:rPr lang="nl-BE" dirty="0"/>
              <a:t> 	= 1.97 (SD = .69)</a:t>
            </a:r>
          </a:p>
          <a:p>
            <a:pPr marL="86400" indent="0">
              <a:buNone/>
            </a:pPr>
            <a:r>
              <a:rPr lang="nl-BE" i="1" dirty="0" err="1"/>
              <a:t>M</a:t>
            </a:r>
            <a:r>
              <a:rPr lang="nl-BE" baseline="-25000" dirty="0" err="1"/>
              <a:t>vrouw</a:t>
            </a:r>
            <a:r>
              <a:rPr lang="nl-BE" dirty="0"/>
              <a:t> 	= 2.15 (SD = .66)</a:t>
            </a:r>
          </a:p>
          <a:p>
            <a:pPr marL="86400" indent="0">
              <a:buNone/>
            </a:pPr>
            <a:endParaRPr lang="nl-BE" dirty="0"/>
          </a:p>
          <a:p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EEEE078-AFD8-4573-AA52-00360C60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68" y="3252213"/>
            <a:ext cx="8064623" cy="1935509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7DB4471F-03B5-44E6-9F14-DB23C8E2BCDC}"/>
              </a:ext>
            </a:extLst>
          </p:cNvPr>
          <p:cNvSpPr/>
          <p:nvPr/>
        </p:nvSpPr>
        <p:spPr>
          <a:xfrm rot="16200000">
            <a:off x="13021291" y="5250498"/>
            <a:ext cx="777555" cy="3764144"/>
          </a:xfrm>
          <a:prstGeom prst="rect">
            <a:avLst/>
          </a:prstGeom>
          <a:noFill/>
          <a:ln w="28575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2952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Schaalvariabelen aanmaken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6400" indent="0">
              <a:buNone/>
            </a:pPr>
            <a:r>
              <a:rPr lang="nl-BE" b="1" dirty="0"/>
              <a:t>Oefening schaalvariabele aanmaken (individueel):</a:t>
            </a:r>
          </a:p>
          <a:p>
            <a:pPr marL="86400" indent="0">
              <a:buNone/>
            </a:pPr>
            <a:endParaRPr lang="nl-BE" b="1" dirty="0"/>
          </a:p>
          <a:p>
            <a:r>
              <a:rPr lang="nl-BE" dirty="0"/>
              <a:t>Hadden </a:t>
            </a:r>
            <a:r>
              <a:rPr lang="nl-BE" b="1" dirty="0"/>
              <a:t>thuiswerkende</a:t>
            </a:r>
            <a:r>
              <a:rPr lang="nl-BE" dirty="0"/>
              <a:t> </a:t>
            </a:r>
            <a:r>
              <a:rPr lang="nl-BE" b="1" dirty="0"/>
              <a:t>ouders</a:t>
            </a:r>
            <a:r>
              <a:rPr lang="nl-BE" dirty="0"/>
              <a:t> met </a:t>
            </a:r>
            <a:r>
              <a:rPr lang="nl-BE" b="1" dirty="0"/>
              <a:t>inwonende kinderen jonger dan 18 jaar </a:t>
            </a:r>
            <a:r>
              <a:rPr lang="nl-BE" dirty="0"/>
              <a:t>gemiddeld meer of minder </a:t>
            </a:r>
            <a:r>
              <a:rPr lang="nl-BE" b="1" dirty="0"/>
              <a:t>werkstress</a:t>
            </a:r>
            <a:r>
              <a:rPr lang="nl-BE" dirty="0"/>
              <a:t> dan thuiswerkende ouders zonder inwonende kinderen jonger dan 18 jaar tijdens de </a:t>
            </a:r>
            <a:r>
              <a:rPr lang="nl-BE" dirty="0" err="1"/>
              <a:t>lockdown</a:t>
            </a:r>
            <a:r>
              <a:rPr lang="nl-BE" dirty="0"/>
              <a:t>?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775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/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7435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1CA2DBE-7865-416A-823F-1B602684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035" y="4755221"/>
            <a:ext cx="3281735" cy="2992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206871-468D-495A-91C4-C2FB3422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Frequent gebruik van </a:t>
            </a:r>
            <a:r>
              <a:rPr lang="nl-BE" b="1" dirty="0"/>
              <a:t>schaalvariabelen</a:t>
            </a:r>
          </a:p>
          <a:p>
            <a:r>
              <a:rPr lang="nl-BE" dirty="0"/>
              <a:t>Betrouwbaarheid </a:t>
            </a:r>
          </a:p>
          <a:p>
            <a:r>
              <a:rPr lang="nl-BE" dirty="0"/>
              <a:t>Van ordinaal meetniveau (schaalitems) naar metrisch</a:t>
            </a:r>
          </a:p>
          <a:p>
            <a:endParaRPr lang="nl-BE" dirty="0"/>
          </a:p>
          <a:p>
            <a:pPr marL="86400" indent="0">
              <a:buNone/>
            </a:pPr>
            <a:r>
              <a:rPr lang="nl-BE" b="1" dirty="0"/>
              <a:t>MAAR: onbruikbaar</a:t>
            </a:r>
            <a:r>
              <a:rPr lang="nl-BE" dirty="0"/>
              <a:t> als </a:t>
            </a:r>
            <a:r>
              <a:rPr lang="nl-BE" b="1" dirty="0"/>
              <a:t>interne betrouwbaarheid/consistentie te laag </a:t>
            </a:r>
            <a:r>
              <a:rPr lang="nl-BE" dirty="0"/>
              <a:t>is</a:t>
            </a:r>
          </a:p>
          <a:p>
            <a:endParaRPr lang="nl-BE" b="1" dirty="0"/>
          </a:p>
          <a:p>
            <a:r>
              <a:rPr lang="nl-BE" b="1" dirty="0"/>
              <a:t>Interne consistentie</a:t>
            </a:r>
            <a:br>
              <a:rPr lang="nl-BE" b="1" dirty="0"/>
            </a:br>
            <a:r>
              <a:rPr lang="nl-BE" dirty="0"/>
              <a:t>= hoe sterk hangen de schaalitems onderling samen?</a:t>
            </a:r>
            <a:br>
              <a:rPr lang="nl-BE" dirty="0"/>
            </a:br>
            <a:r>
              <a:rPr lang="nl-BE" dirty="0"/>
              <a:t>= meten de items voldoende hetzelfde concept?</a:t>
            </a:r>
            <a:br>
              <a:rPr lang="nl-BE" dirty="0"/>
            </a:br>
            <a:r>
              <a:rPr lang="nl-BE" dirty="0"/>
              <a:t>≠ hoe sterk vertegenwoordigen de items het construct (= factorscores)</a:t>
            </a:r>
          </a:p>
          <a:p>
            <a:pPr marL="720000" lvl="1" indent="0">
              <a:buNone/>
            </a:pPr>
            <a:endParaRPr lang="nl-BE" dirty="0"/>
          </a:p>
          <a:p>
            <a:pPr lvl="1"/>
            <a:endParaRPr lang="nl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33</a:t>
            </a:fld>
            <a:endParaRPr lang="en-GB" noProof="0" dirty="0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508F9E6-E573-43EE-86FC-8FF15A44E80C}"/>
              </a:ext>
            </a:extLst>
          </p:cNvPr>
          <p:cNvCxnSpPr/>
          <p:nvPr/>
        </p:nvCxnSpPr>
        <p:spPr>
          <a:xfrm flipV="1">
            <a:off x="4211053" y="2442411"/>
            <a:ext cx="0" cy="336884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454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dirty="0"/>
                  <a:t>Twee methoden:</a:t>
                </a:r>
              </a:p>
              <a:p>
                <a:r>
                  <a:rPr lang="nl-BE" b="1" dirty="0"/>
                  <a:t>Split-half-methode</a:t>
                </a:r>
              </a:p>
              <a:p>
                <a:pPr lvl="1"/>
                <a:r>
                  <a:rPr lang="nl-BE" dirty="0"/>
                  <a:t>Eén meting uitvoeren, daarna alle schaalitems in 2 delen splitsen</a:t>
                </a:r>
              </a:p>
              <a:p>
                <a:pPr lvl="1"/>
                <a:r>
                  <a:rPr lang="nl-BE" dirty="0"/>
                  <a:t>Interne consistentie testen via </a:t>
                </a:r>
                <a:r>
                  <a:rPr lang="nl-BE" b="1" dirty="0"/>
                  <a:t>correlatietest</a:t>
                </a:r>
                <a:r>
                  <a:rPr lang="nl-BE" dirty="0"/>
                  <a:t> tussen die 2 delen</a:t>
                </a:r>
              </a:p>
              <a:p>
                <a:pPr lvl="2"/>
                <a:r>
                  <a:rPr lang="nl-BE" dirty="0"/>
                  <a:t>Hoe hoger correlatie </a:t>
                </a:r>
                <a:r>
                  <a:rPr lang="nl-BE" dirty="0">
                    <a:sym typeface="Wingdings" panose="05000000000000000000" pitchFamily="2" charset="2"/>
                  </a:rPr>
                  <a:t> hoe hoger interne consistentie</a:t>
                </a:r>
              </a:p>
              <a:p>
                <a:pPr lvl="1"/>
                <a:r>
                  <a:rPr lang="nl-BE" b="1" dirty="0">
                    <a:sym typeface="Wingdings" panose="05000000000000000000" pitchFamily="2" charset="2"/>
                  </a:rPr>
                  <a:t>Voordeel: </a:t>
                </a:r>
                <a:r>
                  <a:rPr lang="nl-BE" dirty="0">
                    <a:sym typeface="Wingdings" panose="05000000000000000000" pitchFamily="2" charset="2"/>
                  </a:rPr>
                  <a:t>Slechts 1 meting nodig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b="1" dirty="0">
                    <a:sym typeface="Wingdings" panose="05000000000000000000" pitchFamily="2" charset="2"/>
                  </a:rPr>
                  <a:t>Nadeel: manier van splitsen </a:t>
                </a:r>
                <a:r>
                  <a:rPr lang="nl-BE" dirty="0">
                    <a:sym typeface="Wingdings" panose="05000000000000000000" pitchFamily="2" charset="2"/>
                  </a:rPr>
                  <a:t>van groepen is </a:t>
                </a:r>
                <a:r>
                  <a:rPr lang="nl-BE" b="1" dirty="0">
                    <a:sym typeface="Wingdings" panose="05000000000000000000" pitchFamily="2" charset="2"/>
                  </a:rPr>
                  <a:t>arbitrair</a:t>
                </a:r>
                <a:r>
                  <a:rPr lang="nl-BE" dirty="0">
                    <a:sym typeface="Wingdings" panose="05000000000000000000" pitchFamily="2" charset="2"/>
                  </a:rPr>
                  <a:t> = bepaalt mee de uitslag!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Bv. 		splitsen op even/oneven: 	item 2 &amp; 4 + item 1 &amp; 3 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		of 	splitsen in de helft:				item 1 &amp; 2 + item 3 &amp; 4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Daarom in onbruik geraakt</a:t>
                </a:r>
              </a:p>
              <a:p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r>
                  <a:rPr lang="nl-BE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Meest gebruikte methode</a:t>
                </a: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7326154cb38b4685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1104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nl-BE" b="1" dirty="0">
                    <a:sym typeface="Wingdings" panose="05000000000000000000" pitchFamily="2" charset="2"/>
                  </a:rPr>
                  <a:t>Voordelen: 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Lost probleem split-half-methode op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dirty="0">
                    <a:sym typeface="Wingdings" panose="05000000000000000000" pitchFamily="2" charset="2"/>
                  </a:rPr>
                  <a:t> = gemiddelde van de correlaties van alle mogelijke splitsingen in 2 delen items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Houdt rekening met alle scenario’s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Hogere betrouwbaarheid</a:t>
                </a:r>
              </a:p>
              <a:p>
                <a:pPr lvl="1"/>
                <a:endParaRPr lang="nl-BE" dirty="0">
                  <a:sym typeface="Wingdings" panose="05000000000000000000" pitchFamily="2" charset="2"/>
                </a:endParaRPr>
              </a:p>
              <a:p>
                <a:r>
                  <a:rPr lang="nl-BE" b="1" dirty="0">
                    <a:sym typeface="Wingdings" panose="05000000000000000000" pitchFamily="2" charset="2"/>
                  </a:rPr>
                  <a:t>Nadelen:</a:t>
                </a:r>
                <a:r>
                  <a:rPr lang="nl-BE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Enkel mogelijk bij </a:t>
                </a:r>
                <a:r>
                  <a:rPr lang="nl-BE" dirty="0" err="1">
                    <a:sym typeface="Wingdings" panose="05000000000000000000" pitchFamily="2" charset="2"/>
                  </a:rPr>
                  <a:t>unidimensionele</a:t>
                </a:r>
                <a:r>
                  <a:rPr lang="nl-BE" dirty="0">
                    <a:sym typeface="Wingdings" panose="05000000000000000000" pitchFamily="2" charset="2"/>
                  </a:rPr>
                  <a:t> schalen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Gevoelig voor aantal items</a:t>
                </a:r>
              </a:p>
              <a:p>
                <a:pPr lvl="2"/>
                <a:r>
                  <a:rPr lang="nl-BE" dirty="0">
                    <a:sym typeface="Wingdings" panose="05000000000000000000" pitchFamily="2" charset="2"/>
                  </a:rPr>
                  <a:t>Hoe meer items, hoe hoger </a:t>
                </a:r>
                <a:r>
                  <a:rPr lang="nl-BE" dirty="0" err="1">
                    <a:sym typeface="Wingdings" panose="05000000000000000000" pitchFamily="2" charset="2"/>
                  </a:rPr>
                  <a:t>alpha</a:t>
                </a:r>
                <a:endParaRPr lang="nl-BE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f2ccdc1378994bac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35</a:t>
            </a:fld>
            <a:endParaRPr lang="en-GB" noProof="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663B02A-CA3A-466E-A65A-7250772E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757" y="4642819"/>
            <a:ext cx="7070926" cy="32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dirty="0">
                    <a:solidFill>
                      <a:srgbClr val="002060"/>
                    </a:solidFill>
                  </a:rPr>
                  <a:t>Bv. Interne consistentie schaal werkstress nagaan </a:t>
                </a:r>
                <a:r>
                  <a:rPr lang="nl-BE" sz="2400" dirty="0">
                    <a:solidFill>
                      <a:srgbClr val="002060"/>
                    </a:solidFill>
                  </a:rPr>
                  <a:t>(DATA_WAVE1_CenW.sav)</a:t>
                </a:r>
              </a:p>
              <a:p>
                <a:pPr lvl="1"/>
                <a:r>
                  <a:rPr lang="nl-BE" sz="2400" dirty="0">
                    <a:solidFill>
                      <a:srgbClr val="002060"/>
                    </a:solidFill>
                  </a:rPr>
                  <a:t>Check altijd eerst of items geen inconsistenties vertonen! (</a:t>
                </a:r>
                <a:r>
                  <a:rPr lang="nl-BE" sz="2400" i="1" dirty="0" err="1">
                    <a:solidFill>
                      <a:srgbClr val="002060"/>
                    </a:solidFill>
                  </a:rPr>
                  <a:t>Frequencies</a:t>
                </a:r>
                <a:r>
                  <a:rPr lang="nl-BE" sz="2400" dirty="0">
                    <a:solidFill>
                      <a:srgbClr val="002060"/>
                    </a:solidFill>
                  </a:rPr>
                  <a:t>)</a:t>
                </a:r>
              </a:p>
              <a:p>
                <a:endParaRPr lang="nl-BE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5aeeef8680d8475f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36</a:t>
            </a:fld>
            <a:endParaRPr lang="en-GB" noProof="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35DCC84-08CC-443F-A852-57BD1C228E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657" b="27795"/>
          <a:stretch/>
        </p:blipFill>
        <p:spPr>
          <a:xfrm>
            <a:off x="824371" y="3465971"/>
            <a:ext cx="8475082" cy="5214566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378B2C0-D989-4237-8C36-DD70A6C69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55" y="3655533"/>
            <a:ext cx="8276088" cy="5388198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4E7BB8A5-611C-4C25-AE23-48AE4BE1661E}"/>
              </a:ext>
            </a:extLst>
          </p:cNvPr>
          <p:cNvGrpSpPr/>
          <p:nvPr/>
        </p:nvGrpSpPr>
        <p:grpSpPr>
          <a:xfrm>
            <a:off x="7720564" y="7786265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159DD869-F447-42FE-93A3-2A7CB225E43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CC20724-3ED1-4A46-AA31-620131D2E6F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349B0171-7F93-4EC8-B40E-4A4E58E9DF72}"/>
              </a:ext>
            </a:extLst>
          </p:cNvPr>
          <p:cNvCxnSpPr>
            <a:cxnSpLocks/>
          </p:cNvCxnSpPr>
          <p:nvPr/>
        </p:nvCxnSpPr>
        <p:spPr>
          <a:xfrm flipH="1">
            <a:off x="11272586" y="4923207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ep 14">
            <a:extLst>
              <a:ext uri="{FF2B5EF4-FFF2-40B4-BE49-F238E27FC236}">
                <a16:creationId xmlns:a16="http://schemas.microsoft.com/office/drawing/2014/main" id="{4A91290E-5666-44DC-86DD-CAC187F669EE}"/>
              </a:ext>
            </a:extLst>
          </p:cNvPr>
          <p:cNvGrpSpPr/>
          <p:nvPr/>
        </p:nvGrpSpPr>
        <p:grpSpPr>
          <a:xfrm>
            <a:off x="11661568" y="4476452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047D54AF-1422-4CB2-9427-055069DBD13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3037CDC7-2C2F-4B9A-9568-105B48D4CEB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C749D132-F069-44D9-9C03-CB24A59B8311}"/>
              </a:ext>
            </a:extLst>
          </p:cNvPr>
          <p:cNvGrpSpPr/>
          <p:nvPr/>
        </p:nvGrpSpPr>
        <p:grpSpPr>
          <a:xfrm>
            <a:off x="11114130" y="7816318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EE90EEDC-C8CE-4905-8B78-B8E24F6555D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2C2F7EC-1D94-420C-BC87-C6076EDE129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1" name="Groep 20">
            <a:extLst>
              <a:ext uri="{FF2B5EF4-FFF2-40B4-BE49-F238E27FC236}">
                <a16:creationId xmlns:a16="http://schemas.microsoft.com/office/drawing/2014/main" id="{DAF11E6F-A9AA-474F-9A6E-5C0A4720AC2C}"/>
              </a:ext>
            </a:extLst>
          </p:cNvPr>
          <p:cNvGrpSpPr/>
          <p:nvPr/>
        </p:nvGrpSpPr>
        <p:grpSpPr>
          <a:xfrm>
            <a:off x="15881754" y="4049033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E9E8D09B-A4FB-45D5-AC9D-9092FFA485A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57BDF8ED-5260-413C-B733-C6E80566EB9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085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pPr marL="86400" indent="0">
                  <a:buNone/>
                </a:pPr>
                <a:endParaRPr lang="nl-BE" b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d08a5db014214ab0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37</a:t>
            </a:fld>
            <a:endParaRPr lang="en-GB" noProof="0" dirty="0"/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476B5D08-0D9F-4880-893A-5C1FE3BC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47" y="2664157"/>
            <a:ext cx="8316616" cy="6759590"/>
          </a:xfrm>
          <a:prstGeom prst="rect">
            <a:avLst/>
          </a:prstGeom>
        </p:spPr>
      </p:pic>
      <p:grpSp>
        <p:nvGrpSpPr>
          <p:cNvPr id="21" name="Groep 20">
            <a:extLst>
              <a:ext uri="{FF2B5EF4-FFF2-40B4-BE49-F238E27FC236}">
                <a16:creationId xmlns:a16="http://schemas.microsoft.com/office/drawing/2014/main" id="{DAF11E6F-A9AA-474F-9A6E-5C0A4720AC2C}"/>
              </a:ext>
            </a:extLst>
          </p:cNvPr>
          <p:cNvGrpSpPr/>
          <p:nvPr/>
        </p:nvGrpSpPr>
        <p:grpSpPr>
          <a:xfrm>
            <a:off x="5513476" y="3658521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E9E8D09B-A4FB-45D5-AC9D-9092FFA485A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57BDF8ED-5260-413C-B733-C6E80566EB9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B5B00009-BB83-4152-BC8B-6E00D5B132A0}"/>
              </a:ext>
            </a:extLst>
          </p:cNvPr>
          <p:cNvGrpSpPr/>
          <p:nvPr/>
        </p:nvGrpSpPr>
        <p:grpSpPr>
          <a:xfrm>
            <a:off x="6423866" y="8883041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0CAC601A-9CD7-44C0-8C1B-33E72C5D14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88E3A4D7-5A0E-48D2-8197-34E8C85DC3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243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A6711-E71C-40B4-AA24-581059D1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3"/>
                <a:ext cx="16858641" cy="7662526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>
                    <a:sym typeface="Wingdings" panose="05000000000000000000" pitchFamily="2" charset="2"/>
                  </a:rPr>
                  <a:t>Cronbach’s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b="1" dirty="0">
                    <a:sym typeface="Wingdings" panose="05000000000000000000" pitchFamily="2" charset="2"/>
                  </a:rPr>
                  <a:t>Output:</a:t>
                </a: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endParaRPr lang="nl-BE" b="1" dirty="0">
                  <a:sym typeface="Wingdings" panose="05000000000000000000" pitchFamily="2" charset="2"/>
                </a:endParaRPr>
              </a:p>
              <a:p>
                <a:r>
                  <a:rPr lang="nl-BE" b="1" dirty="0" err="1">
                    <a:sym typeface="Wingdings" panose="05000000000000000000" pitchFamily="2" charset="2"/>
                  </a:rPr>
                  <a:t>Cronbach’s</a:t>
                </a:r>
                <a:r>
                  <a:rPr lang="nl-BE" b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 = .88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Item weglaten verbetert</a:t>
                </a:r>
                <a:br>
                  <a:rPr lang="nl-BE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dirty="0">
                    <a:sym typeface="Wingdings" panose="05000000000000000000" pitchFamily="2" charset="2"/>
                  </a:rPr>
                  <a:t> niet, dus alle items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behouden.</a:t>
                </a:r>
              </a:p>
              <a:p>
                <a:pPr lvl="1"/>
                <a:r>
                  <a:rPr lang="nl-BE" dirty="0">
                    <a:sym typeface="Wingdings" panose="05000000000000000000" pitchFamily="2" charset="2"/>
                  </a:rPr>
                  <a:t>Bijna excellente interne</a:t>
                </a:r>
                <a:br>
                  <a:rPr lang="nl-BE" dirty="0">
                    <a:sym typeface="Wingdings" panose="05000000000000000000" pitchFamily="2" charset="2"/>
                  </a:rPr>
                </a:br>
                <a:r>
                  <a:rPr lang="nl-BE" dirty="0">
                    <a:sym typeface="Wingdings" panose="05000000000000000000" pitchFamily="2" charset="2"/>
                  </a:rPr>
                  <a:t>consistentie!</a:t>
                </a:r>
              </a:p>
            </p:txBody>
          </p:sp>
        </mc:Choice>
        <mc:Fallback xmlns="">
          <p:sp>
            <p:nvSpPr>
              <p:cNvPr id="9" name="Tijdelijke aanduiding voor inhoud 8">
                <a:extLst>
                  <a:ext uri="{FF2B5EF4-FFF2-40B4-BE49-F238E27FC236}">
                    <a16:creationId xmlns:a16="http://schemas.microsoft.com/office/drawing/2014/main" id="{EDFE0831-50D2-457B-8DD7-20531F106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3"/>
                <a:ext cx="16858641" cy="7662526"/>
              </a:xfrm>
              <a:blipFill>
                <a:blip r:embed="Rfbe9651810644c69"/>
                <a:stretch>
                  <a:fillRect l="-253" t="-477" b="-127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7B59DF-CC63-40D6-9CA6-2A0EDC55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38</a:t>
            </a:fld>
            <a:endParaRPr lang="en-GB" noProof="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DB7A192-6ED1-475A-92E8-C7F43BBB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3" y="3088171"/>
            <a:ext cx="10621857" cy="263879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EBA9A0A-1E72-41E2-87C0-0DCC8919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153" y="3943120"/>
            <a:ext cx="9273688" cy="5535679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726F9E66-AE70-44D5-A219-4CDCF79E50E9}"/>
              </a:ext>
            </a:extLst>
          </p:cNvPr>
          <p:cNvSpPr/>
          <p:nvPr/>
        </p:nvSpPr>
        <p:spPr>
          <a:xfrm>
            <a:off x="6190831" y="4668252"/>
            <a:ext cx="1786106" cy="1058712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7488E86-7CC8-4E5B-9876-5A45EF2DA5C3}"/>
              </a:ext>
            </a:extLst>
          </p:cNvPr>
          <p:cNvSpPr/>
          <p:nvPr/>
        </p:nvSpPr>
        <p:spPr>
          <a:xfrm>
            <a:off x="13405768" y="6734955"/>
            <a:ext cx="1786106" cy="2553424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C13B0DA-2A5E-4E5D-A566-B39D3B0FB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622" y="3018645"/>
            <a:ext cx="5016226" cy="2337176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9178366E-2E0B-454C-9B96-8A7E6B2C9CBA}"/>
              </a:ext>
            </a:extLst>
          </p:cNvPr>
          <p:cNvSpPr/>
          <p:nvPr/>
        </p:nvSpPr>
        <p:spPr>
          <a:xfrm>
            <a:off x="12054594" y="3657877"/>
            <a:ext cx="4524922" cy="745681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976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C1CEB-5E89-4E9D-9B1B-F37A72C0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C69A651-F4FD-4FF4-949F-84E2CB510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>
                    <a:sym typeface="Wingdings" panose="05000000000000000000" pitchFamily="2" charset="2"/>
                  </a:rPr>
                  <a:t>Cronbach’s </a:t>
                </a:r>
                <a:r>
                  <a:rPr lang="nl-BE" b="1" dirty="0" err="1">
                    <a:sym typeface="Wingdings" panose="05000000000000000000" pitchFamily="2" charset="2"/>
                  </a:rPr>
                  <a:t>Alpha</a:t>
                </a:r>
                <a:r>
                  <a:rPr lang="nl-BE" b="1" dirty="0"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nl-BE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nl-BE" b="1" dirty="0">
                    <a:sym typeface="Wingdings" panose="05000000000000000000" pitchFamily="2" charset="2"/>
                  </a:rPr>
                  <a:t>):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Scale</a:t>
                </a:r>
                <a:r>
                  <a:rPr lang="nl-BE" i="1" dirty="0"/>
                  <a:t> ›› </a:t>
                </a:r>
                <a:r>
                  <a:rPr lang="nl-BE" i="1" dirty="0" err="1"/>
                  <a:t>Reliability</a:t>
                </a:r>
                <a:r>
                  <a:rPr lang="nl-BE" i="1" dirty="0"/>
                  <a:t> Analysis</a:t>
                </a:r>
              </a:p>
              <a:p>
                <a:r>
                  <a:rPr lang="nl-BE" dirty="0"/>
                  <a:t>APA rapportering in de methodesectie: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C69A651-F4FD-4FF4-949F-84E2CB510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7b024a13dd1f4281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3F183-C14F-42B2-8860-23538E26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114CB76-B0F6-4D1A-85DB-FB786A04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86" y="3943298"/>
            <a:ext cx="1168880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8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6EEA-8078-4BBA-8D36-B6B4C28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E4D9-4454-4D7D-BDCB-537CA391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</a:t>
            </a:r>
          </a:p>
          <a:p>
            <a:r>
              <a:rPr lang="nl-BE" dirty="0"/>
              <a:t>= codering variabele vervangen</a:t>
            </a:r>
          </a:p>
          <a:p>
            <a:pPr lvl="1"/>
            <a:r>
              <a:rPr lang="nl-BE" dirty="0"/>
              <a:t>Oorspronkelijke naam variabele blijft</a:t>
            </a:r>
          </a:p>
          <a:p>
            <a:pPr lvl="1"/>
            <a:r>
              <a:rPr lang="nl-BE" dirty="0"/>
              <a:t>Oude waarden overschreven door nieuwe waarden</a:t>
            </a:r>
          </a:p>
          <a:p>
            <a:pPr lvl="2"/>
            <a:r>
              <a:rPr lang="nl-BE" b="1" dirty="0"/>
              <a:t>Werk dus op kopie </a:t>
            </a:r>
            <a:r>
              <a:rPr lang="nl-BE" dirty="0"/>
              <a:t>van oorspronkelijk bestand!</a:t>
            </a:r>
          </a:p>
          <a:p>
            <a:r>
              <a:rPr lang="nl-BE" dirty="0"/>
              <a:t>Bv. Item is verkeerd gecodeerd:</a:t>
            </a:r>
          </a:p>
          <a:p>
            <a:pPr lvl="1"/>
            <a:r>
              <a:rPr lang="nl-BE" dirty="0"/>
              <a:t>3 items, maar ‘W2_Corona_besmet3’ verkeerd gecodeerd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A76985-DA04-4EE1-AF07-498BF47C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D37B16-1FAD-4338-A0E1-218E22ED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4488"/>
            <a:ext cx="5819473" cy="255305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456CB6B-2588-4247-93D3-850D1C6B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39" y="5988205"/>
            <a:ext cx="5908837" cy="28209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A444617-22A6-4964-8419-3458A95D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826" y="5988205"/>
            <a:ext cx="5908836" cy="2820993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40BDA777-878C-4E9A-B61C-8C80D29C2EA8}"/>
              </a:ext>
            </a:extLst>
          </p:cNvPr>
          <p:cNvSpPr/>
          <p:nvPr/>
        </p:nvSpPr>
        <p:spPr>
          <a:xfrm>
            <a:off x="12204734" y="7109290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6CD74EE0-31FE-4764-B90C-EB53DA1AB0E6}"/>
              </a:ext>
            </a:extLst>
          </p:cNvPr>
          <p:cNvSpPr/>
          <p:nvPr/>
        </p:nvSpPr>
        <p:spPr>
          <a:xfrm>
            <a:off x="6479850" y="7119024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A70A39E-9231-45DC-A329-4D713D56BBDD}"/>
              </a:ext>
            </a:extLst>
          </p:cNvPr>
          <p:cNvSpPr/>
          <p:nvPr/>
        </p:nvSpPr>
        <p:spPr>
          <a:xfrm>
            <a:off x="710566" y="7119024"/>
            <a:ext cx="801403" cy="1130968"/>
          </a:xfrm>
          <a:prstGeom prst="ellipse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833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C1CEB-5E89-4E9D-9B1B-F37A72C0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interne consistentie van een schaal bepalen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69A651-F4FD-4FF4-949F-84E2CB510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ym typeface="Wingdings" panose="05000000000000000000" pitchFamily="2" charset="2"/>
              </a:rPr>
              <a:t>Oefening interne consistentie bepalen</a:t>
            </a:r>
          </a:p>
          <a:p>
            <a:pPr marL="86400" indent="0">
              <a:buNone/>
            </a:pPr>
            <a:endParaRPr lang="nl-BE" i="1" dirty="0"/>
          </a:p>
          <a:p>
            <a:r>
              <a:rPr lang="en-US" dirty="0" err="1"/>
              <a:t>Bereken</a:t>
            </a:r>
            <a:r>
              <a:rPr lang="en-US" dirty="0"/>
              <a:t> Cronbach’s alpha van de </a:t>
            </a:r>
            <a:r>
              <a:rPr lang="en-US" dirty="0" err="1"/>
              <a:t>schaal</a:t>
            </a:r>
            <a:r>
              <a:rPr lang="en-US" dirty="0"/>
              <a:t> angst. Welk item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laagste</a:t>
            </a:r>
            <a:r>
              <a:rPr lang="en-US" dirty="0"/>
              <a:t> </a:t>
            </a:r>
            <a:r>
              <a:rPr lang="en-US" dirty="0" err="1"/>
              <a:t>daling</a:t>
            </a:r>
            <a:r>
              <a:rPr lang="en-US" dirty="0"/>
              <a:t> in </a:t>
            </a:r>
            <a:r>
              <a:rPr lang="en-US" dirty="0" err="1"/>
              <a:t>betrouwbaarheid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men het </a:t>
            </a:r>
            <a:r>
              <a:rPr lang="en-US" dirty="0" err="1"/>
              <a:t>weglaat</a:t>
            </a:r>
            <a:r>
              <a:rPr lang="en-US" dirty="0"/>
              <a:t>? Hoe </a:t>
            </a:r>
            <a:r>
              <a:rPr lang="en-US" dirty="0" err="1"/>
              <a:t>zou</a:t>
            </a:r>
            <a:r>
              <a:rPr lang="en-US" dirty="0"/>
              <a:t> je in </a:t>
            </a:r>
            <a:r>
              <a:rPr lang="en-US" dirty="0" err="1"/>
              <a:t>tekstvorm</a:t>
            </a:r>
            <a:r>
              <a:rPr lang="en-US" dirty="0"/>
              <a:t> de </a:t>
            </a:r>
            <a:r>
              <a:rPr lang="en-US" dirty="0" err="1"/>
              <a:t>schaal</a:t>
            </a:r>
            <a:r>
              <a:rPr lang="en-US" dirty="0"/>
              <a:t> </a:t>
            </a:r>
            <a:r>
              <a:rPr lang="en-US" dirty="0" err="1"/>
              <a:t>beschrijven</a:t>
            </a:r>
            <a:r>
              <a:rPr lang="en-US" dirty="0"/>
              <a:t>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3F183-C14F-42B2-8860-23538E26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751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/>
              <a:t>5.6 Voorkomen van bepaalde waarden over verschillende variabelen tellen via </a:t>
            </a:r>
            <a:r>
              <a:rPr lang="nl-BE" dirty="0" err="1"/>
              <a:t>Count</a:t>
            </a:r>
            <a:endParaRPr lang="nl-BE" dirty="0"/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5835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BB12A-6A0C-4C9E-96F3-292B7B11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39B6CD-1332-4032-A3F8-446A0069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484138"/>
          </a:xfrm>
        </p:spPr>
        <p:txBody>
          <a:bodyPr>
            <a:normAutofit/>
          </a:bodyPr>
          <a:lstStyle/>
          <a:p>
            <a:r>
              <a:rPr lang="nl-BE" b="1" dirty="0"/>
              <a:t>SPSS-commando </a:t>
            </a:r>
            <a:r>
              <a:rPr lang="nl-BE" b="1" i="1" dirty="0" err="1"/>
              <a:t>Frequencies</a:t>
            </a:r>
            <a:r>
              <a:rPr lang="nl-BE" b="1" dirty="0"/>
              <a:t>:</a:t>
            </a:r>
          </a:p>
          <a:p>
            <a:pPr lvl="1"/>
            <a:r>
              <a:rPr lang="nl-BE" dirty="0"/>
              <a:t>Het voorkomen van </a:t>
            </a:r>
            <a:r>
              <a:rPr lang="nl-BE" u="sng" dirty="0"/>
              <a:t>alle waarden</a:t>
            </a:r>
            <a:r>
              <a:rPr lang="nl-BE" dirty="0"/>
              <a:t> bij </a:t>
            </a:r>
            <a:r>
              <a:rPr lang="nl-BE" u="sng" dirty="0"/>
              <a:t>één variabele</a:t>
            </a:r>
            <a:r>
              <a:rPr lang="nl-BE" dirty="0"/>
              <a:t> tellen</a:t>
            </a:r>
          </a:p>
          <a:p>
            <a:r>
              <a:rPr lang="nl-BE" b="1" dirty="0"/>
              <a:t>SPSS-commando </a:t>
            </a:r>
            <a:r>
              <a:rPr lang="nl-BE" b="1" i="1" dirty="0" err="1"/>
              <a:t>Count</a:t>
            </a:r>
            <a:r>
              <a:rPr lang="nl-BE" b="1" i="1" dirty="0"/>
              <a:t>:</a:t>
            </a:r>
          </a:p>
          <a:p>
            <a:pPr lvl="1"/>
            <a:r>
              <a:rPr lang="nl-BE" dirty="0"/>
              <a:t>Het voorkomen van </a:t>
            </a:r>
            <a:r>
              <a:rPr lang="nl-BE" u="sng" dirty="0"/>
              <a:t>één bepaalde waarde</a:t>
            </a:r>
            <a:r>
              <a:rPr lang="nl-BE" dirty="0"/>
              <a:t> over </a:t>
            </a:r>
            <a:r>
              <a:rPr lang="nl-BE" u="sng" dirty="0"/>
              <a:t>verschillende variabelen</a:t>
            </a:r>
            <a:r>
              <a:rPr lang="nl-BE" dirty="0"/>
              <a:t> heen tellen</a:t>
            </a:r>
          </a:p>
          <a:p>
            <a:pPr lvl="2"/>
            <a:r>
              <a:rPr lang="nl-BE" dirty="0"/>
              <a:t>Bv. tellen van aantal ontbrekende waarden (</a:t>
            </a:r>
            <a:r>
              <a:rPr lang="nl-BE" i="1" dirty="0"/>
              <a:t>missings</a:t>
            </a:r>
            <a:r>
              <a:rPr lang="nl-BE" dirty="0"/>
              <a:t>):</a:t>
            </a:r>
          </a:p>
          <a:p>
            <a:pPr lvl="2"/>
            <a:r>
              <a:rPr lang="nl-BE" dirty="0"/>
              <a:t>Handig bij </a:t>
            </a:r>
            <a:r>
              <a:rPr lang="nl-BE" b="1" dirty="0"/>
              <a:t>schaalitems: </a:t>
            </a:r>
            <a:r>
              <a:rPr lang="nl-BE" dirty="0"/>
              <a:t>zijn er veel eenheden die niet alle items ingevuld hebben?</a:t>
            </a:r>
          </a:p>
          <a:p>
            <a:pPr lvl="1"/>
            <a:r>
              <a:rPr lang="nl-BE" dirty="0"/>
              <a:t>De tellingen worden opgeslagen onder nieuwe variabele</a:t>
            </a:r>
          </a:p>
          <a:p>
            <a:pPr lvl="2"/>
            <a:r>
              <a:rPr lang="nl-BE" dirty="0"/>
              <a:t>Raadpleegbaar via Frequentietabel</a:t>
            </a:r>
          </a:p>
          <a:p>
            <a:pPr lvl="3"/>
            <a:endParaRPr lang="nl-BE" dirty="0"/>
          </a:p>
          <a:p>
            <a:pPr lvl="3"/>
            <a:endParaRPr lang="nl-BE" dirty="0"/>
          </a:p>
          <a:p>
            <a:pPr lvl="2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E4F138-5336-49A9-83E2-5A3AE991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8293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r>
              <a:rPr lang="nl-BE" dirty="0"/>
              <a:t>Bv. Buurtonderzoek: in welke buurten wordt er al dan niet drugs gedeald, vandalisme gepleegd of gewelddadige overvallen gepleegd?</a:t>
            </a:r>
          </a:p>
          <a:p>
            <a:pPr lvl="1"/>
            <a:r>
              <a:rPr lang="nl-BE" dirty="0"/>
              <a:t>Per buurt: variabele	Drugs (0 = Nee; 1 = Ja)</a:t>
            </a:r>
          </a:p>
          <a:p>
            <a:pPr marL="720000" lvl="1" indent="0">
              <a:buNone/>
            </a:pPr>
            <a:r>
              <a:rPr lang="nl-BE" dirty="0"/>
              <a:t>										Vandalisme (0 = Nee; 1 = Ja)</a:t>
            </a:r>
          </a:p>
          <a:p>
            <a:pPr marL="720000" lvl="1" indent="0">
              <a:buNone/>
            </a:pPr>
            <a:r>
              <a:rPr lang="nl-BE" dirty="0"/>
              <a:t>										Overval (0 = Nee; 1 = Ja)</a:t>
            </a:r>
          </a:p>
          <a:p>
            <a:pPr lvl="1"/>
            <a:r>
              <a:rPr lang="nl-BE" dirty="0"/>
              <a:t>Hoeveel stadsbuurten hebben te kampen met een van die drie, twee of alle drie de delicten?</a:t>
            </a:r>
          </a:p>
          <a:p>
            <a:pPr lvl="1"/>
            <a:r>
              <a:rPr lang="nl-BE" b="1" dirty="0"/>
              <a:t>SPSS: </a:t>
            </a:r>
            <a:r>
              <a:rPr lang="nl-BE" b="1" i="1" dirty="0" err="1"/>
              <a:t>Count</a:t>
            </a:r>
            <a:r>
              <a:rPr lang="nl-BE" b="1" dirty="0"/>
              <a:t> </a:t>
            </a:r>
            <a:r>
              <a:rPr lang="nl-BE" dirty="0"/>
              <a:t>(1 = Ja) over Drugs, Vandalisme en Overval heen</a:t>
            </a:r>
          </a:p>
          <a:p>
            <a:pPr lvl="1"/>
            <a:r>
              <a:rPr lang="nl-BE" dirty="0"/>
              <a:t>Output: nieuwe variabele</a:t>
            </a:r>
          </a:p>
          <a:p>
            <a:pPr lvl="2"/>
            <a:r>
              <a:rPr lang="nl-BE" dirty="0"/>
              <a:t>Frequentietabel toont hoeveel buurten met hoeveel delicten te maken krijgen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43</a:t>
            </a:fld>
            <a:endParaRPr lang="en-GB" noProof="0" dirty="0"/>
          </a:p>
        </p:txBody>
      </p:sp>
      <p:pic>
        <p:nvPicPr>
          <p:cNvPr id="1026" name="Picture 2" descr="93,930 Criminal Illustrations &amp; Clip Art - iStock">
            <a:extLst>
              <a:ext uri="{FF2B5EF4-FFF2-40B4-BE49-F238E27FC236}">
                <a16:creationId xmlns:a16="http://schemas.microsoft.com/office/drawing/2014/main" id="{F0A82BEF-74B3-46C7-A0EE-1CCBAC9AD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75" r="66419"/>
          <a:stretch/>
        </p:blipFill>
        <p:spPr bwMode="auto">
          <a:xfrm>
            <a:off x="11565941" y="2586789"/>
            <a:ext cx="1957554" cy="18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12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DCB42F0-2E9A-4E25-955D-14FAECB3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6" y="4048319"/>
            <a:ext cx="7763958" cy="35152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66CF556-5E84-4B02-9EAD-D26ABAD4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80" y="4048319"/>
            <a:ext cx="10154698" cy="55299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 </a:t>
            </a:r>
            <a:r>
              <a:rPr lang="nl-BE" i="1" dirty="0" err="1">
                <a:sym typeface="Wingdings" panose="05000000000000000000" pitchFamily="2" charset="2"/>
              </a:rPr>
              <a:t>Transform</a:t>
            </a:r>
            <a:r>
              <a:rPr lang="nl-BE" i="1" dirty="0"/>
              <a:t> ›› </a:t>
            </a:r>
            <a:r>
              <a:rPr lang="nl-BE" i="1" dirty="0" err="1"/>
              <a:t>Count</a:t>
            </a:r>
            <a:r>
              <a:rPr lang="nl-BE" i="1" dirty="0"/>
              <a:t> </a:t>
            </a:r>
            <a:r>
              <a:rPr lang="nl-BE" i="1" dirty="0" err="1"/>
              <a:t>Values</a:t>
            </a:r>
            <a:r>
              <a:rPr lang="nl-BE" i="1" dirty="0"/>
              <a:t> </a:t>
            </a:r>
            <a:r>
              <a:rPr lang="nl-BE" i="1" dirty="0" err="1"/>
              <a:t>within</a:t>
            </a:r>
            <a:r>
              <a:rPr lang="nl-BE" i="1" dirty="0"/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Bv. Aantal respondenten nagaan met ontbrekende items voor schaalvariabele relatiestress (W1_Relstress1_1 t.e.m. W1_Relstress1_4)</a:t>
            </a:r>
          </a:p>
          <a:p>
            <a:r>
              <a:rPr lang="nl-BE" sz="2400" dirty="0">
                <a:solidFill>
                  <a:srgbClr val="002060"/>
                </a:solidFill>
              </a:rPr>
              <a:t>Check altijd eerst of items geen inconsistenties vertonen! (</a:t>
            </a:r>
            <a:r>
              <a:rPr lang="nl-BE" sz="2400" i="1" dirty="0" err="1">
                <a:solidFill>
                  <a:srgbClr val="002060"/>
                </a:solidFill>
              </a:rPr>
              <a:t>Frequencies</a:t>
            </a:r>
            <a:r>
              <a:rPr lang="nl-BE" sz="2400" dirty="0">
                <a:solidFill>
                  <a:srgbClr val="002060"/>
                </a:solidFill>
              </a:rPr>
              <a:t>)</a:t>
            </a:r>
          </a:p>
          <a:p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44</a:t>
            </a:fld>
            <a:endParaRPr lang="en-GB" noProof="0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D7C1C446-CD7E-4786-BF67-CFC4466F9DFA}"/>
              </a:ext>
            </a:extLst>
          </p:cNvPr>
          <p:cNvGrpSpPr/>
          <p:nvPr/>
        </p:nvGrpSpPr>
        <p:grpSpPr>
          <a:xfrm>
            <a:off x="8885715" y="4575644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06F05D85-0FC8-4E9A-8410-C6891463E9F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3821417-0578-47C9-A553-E8A2F0BD8F0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16095678" y="4510789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0408CCB2-AA76-4E95-9FC6-A7824968FEA0}"/>
              </a:ext>
            </a:extLst>
          </p:cNvPr>
          <p:cNvGrpSpPr/>
          <p:nvPr/>
        </p:nvGrpSpPr>
        <p:grpSpPr>
          <a:xfrm>
            <a:off x="11334875" y="5624405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55FC638-BF4B-48D4-89D9-E1B648BBCF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6A46DE07-4F20-4FE0-8D70-30267785531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B9EA52CC-AF83-45D9-A8DA-10C211C80BC9}"/>
              </a:ext>
            </a:extLst>
          </p:cNvPr>
          <p:cNvGrpSpPr/>
          <p:nvPr/>
        </p:nvGrpSpPr>
        <p:grpSpPr>
          <a:xfrm>
            <a:off x="5753962" y="5330413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FA15A16-E0C3-40C2-9BF4-7684289DEB2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BAFE61-017D-483D-992A-2E246D98981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cxnSp>
        <p:nvCxnSpPr>
          <p:cNvPr id="25" name="Rechte verbindingslijn met pijl 18">
            <a:extLst>
              <a:ext uri="{FF2B5EF4-FFF2-40B4-BE49-F238E27FC236}">
                <a16:creationId xmlns:a16="http://schemas.microsoft.com/office/drawing/2014/main" id="{62F8D183-FA46-4CE3-8AEF-BA36E535A5EB}"/>
              </a:ext>
            </a:extLst>
          </p:cNvPr>
          <p:cNvCxnSpPr>
            <a:cxnSpLocks/>
          </p:cNvCxnSpPr>
          <p:nvPr/>
        </p:nvCxnSpPr>
        <p:spPr>
          <a:xfrm flipV="1">
            <a:off x="10628744" y="607140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9D113565-0EA3-4BCF-8BB5-03E4AE209A83}"/>
              </a:ext>
            </a:extLst>
          </p:cNvPr>
          <p:cNvGrpSpPr/>
          <p:nvPr/>
        </p:nvGrpSpPr>
        <p:grpSpPr>
          <a:xfrm>
            <a:off x="12955128" y="8308408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3D5559E-8F9B-4012-BF64-06ED6A17205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2D6B6DC4-BCB6-424F-97D3-EE66233C224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487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dirty="0"/>
              <a:t>Kiezen welke waarde(n) geteld moeten worden (hier: aantal </a:t>
            </a:r>
            <a:r>
              <a:rPr lang="nl-BE" i="1" dirty="0"/>
              <a:t>missings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45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3488787-9188-44E1-ADA5-C560097B37D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8" y="3022295"/>
            <a:ext cx="11123349" cy="5658242"/>
          </a:xfr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2954186" y="4377655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6D508AA-ED30-42B8-8A78-683655E10D77}"/>
              </a:ext>
            </a:extLst>
          </p:cNvPr>
          <p:cNvGrpSpPr/>
          <p:nvPr/>
        </p:nvGrpSpPr>
        <p:grpSpPr>
          <a:xfrm>
            <a:off x="6776219" y="5339801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56C2B728-DAB1-46A9-A883-7240DBCB369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4D23A0AE-DF84-4672-8BC1-B8954B14CD0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036365C0-51B9-4786-B69A-B822F91E4ABB}"/>
              </a:ext>
            </a:extLst>
          </p:cNvPr>
          <p:cNvGrpSpPr/>
          <p:nvPr/>
        </p:nvGrpSpPr>
        <p:grpSpPr>
          <a:xfrm>
            <a:off x="5557019" y="7843698"/>
            <a:ext cx="1094875" cy="511615"/>
            <a:chOff x="11574378" y="2683042"/>
            <a:chExt cx="1094875" cy="511615"/>
          </a:xfrm>
        </p:grpSpPr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3AC98F7D-D087-4569-B3B0-A54B0842EDA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5B777D70-A981-4FB4-B816-333C2D64E28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FE28CA7B-750B-48D1-A0EA-A698517D3C08}"/>
              </a:ext>
            </a:extLst>
          </p:cNvPr>
          <p:cNvSpPr/>
          <p:nvPr/>
        </p:nvSpPr>
        <p:spPr>
          <a:xfrm>
            <a:off x="12063011" y="8043826"/>
            <a:ext cx="4700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Daarna </a:t>
            </a:r>
            <a:r>
              <a:rPr lang="nl-BE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BE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Paste</a:t>
            </a: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1843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b="1" dirty="0"/>
              <a:t>Output: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46</a:t>
            </a:fld>
            <a:endParaRPr lang="en-GB" noProof="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51D4E2-9171-4FE6-BB83-FD415D4DC9FD}"/>
              </a:ext>
            </a:extLst>
          </p:cNvPr>
          <p:cNvGrpSpPr/>
          <p:nvPr/>
        </p:nvGrpSpPr>
        <p:grpSpPr>
          <a:xfrm>
            <a:off x="529046" y="3041130"/>
            <a:ext cx="11419937" cy="2207275"/>
            <a:chOff x="467263" y="3041130"/>
            <a:chExt cx="11419937" cy="220727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FA3055D1-5D8B-4224-8C56-39844232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263" y="3041130"/>
              <a:ext cx="11419937" cy="220727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463C2AC6-5EF8-4B3F-9972-7AB0E2D65F22}"/>
                </a:ext>
              </a:extLst>
            </p:cNvPr>
            <p:cNvSpPr/>
            <p:nvPr/>
          </p:nvSpPr>
          <p:spPr>
            <a:xfrm>
              <a:off x="5161547" y="3101443"/>
              <a:ext cx="6605337" cy="448612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DF18AED-9F05-4546-9708-78BDD2490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9"/>
            <a:stretch/>
          </p:blipFill>
          <p:spPr>
            <a:xfrm>
              <a:off x="5161547" y="3086011"/>
              <a:ext cx="6185754" cy="448612"/>
            </a:xfrm>
            <a:prstGeom prst="rect">
              <a:avLst/>
            </a:prstGeom>
          </p:spPr>
        </p:pic>
      </p:grp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C3768EF-C21A-47B8-B20F-01106E3D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946" y="5899576"/>
            <a:ext cx="14588646" cy="2780961"/>
          </a:xfrm>
          <a:prstGeom prst="rect">
            <a:avLst/>
          </a:prstGeom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CB93998C-BF54-4CA9-B472-7E4A233A1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12080765" y="3924220"/>
            <a:ext cx="1432684" cy="12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4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Voorkomen van bepaalde waarden tellen via </a:t>
            </a:r>
            <a:r>
              <a:rPr lang="nl-BE" dirty="0" err="1"/>
              <a:t>Count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Count</a:t>
            </a:r>
            <a:r>
              <a:rPr lang="nl-BE" b="1" i="1" dirty="0"/>
              <a:t> </a:t>
            </a:r>
            <a:r>
              <a:rPr lang="nl-BE" b="1" i="1" dirty="0" err="1"/>
              <a:t>Occurences</a:t>
            </a:r>
            <a:r>
              <a:rPr lang="nl-BE" b="1" i="1" dirty="0"/>
              <a:t> of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b="1" i="1" dirty="0" err="1"/>
              <a:t>within</a:t>
            </a:r>
            <a:r>
              <a:rPr lang="nl-BE" b="1" i="1" dirty="0"/>
              <a:t> Cases:</a:t>
            </a:r>
          </a:p>
          <a:p>
            <a:r>
              <a:rPr lang="nl-BE" b="1" dirty="0"/>
              <a:t>Output:</a:t>
            </a:r>
          </a:p>
          <a:p>
            <a:pPr lvl="1"/>
            <a:r>
              <a:rPr lang="nl-BE" dirty="0"/>
              <a:t>Frequentietabel opvragen van nieuwe variabele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720000" lvl="1" indent="0">
              <a:buNone/>
            </a:pPr>
            <a:endParaRPr lang="nl-BE" dirty="0"/>
          </a:p>
          <a:p>
            <a:pPr lvl="2"/>
            <a:r>
              <a:rPr lang="nl-BE" dirty="0"/>
              <a:t>1438 respondenten: 0 ontbrekende waarden</a:t>
            </a:r>
          </a:p>
          <a:p>
            <a:pPr lvl="3"/>
            <a:r>
              <a:rPr lang="nl-BE" dirty="0"/>
              <a:t>Zij hebben alle items ingevuld</a:t>
            </a:r>
          </a:p>
          <a:p>
            <a:pPr lvl="2"/>
            <a:r>
              <a:rPr lang="nl-BE" dirty="0"/>
              <a:t>582 respondenten: 4 ontbrekende waarden</a:t>
            </a:r>
          </a:p>
          <a:p>
            <a:pPr lvl="3"/>
            <a:r>
              <a:rPr lang="nl-BE" dirty="0"/>
              <a:t>Zij hebben geen enkel item ingevuld</a:t>
            </a:r>
          </a:p>
          <a:p>
            <a:pPr lvl="4"/>
            <a:r>
              <a:rPr lang="nl-BE" dirty="0"/>
              <a:t>Logisch: Zij hebben geen relatie, dus kregen deze vragen niet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47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84FE357-401E-4115-B2A5-28FEDA8820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81" y="3668453"/>
            <a:ext cx="8388312" cy="3056967"/>
          </a:xfrm>
        </p:spPr>
      </p:pic>
    </p:spTree>
    <p:extLst>
      <p:ext uri="{BB962C8B-B14F-4D97-AF65-F5344CB8AC3E}">
        <p14:creationId xmlns:p14="http://schemas.microsoft.com/office/powerpoint/2010/main" val="3526065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5.8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8815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ym typeface="Wingdings" pitchFamily="2" charset="2"/>
              </a:rPr>
              <a:t>Herhaling theorie (zie H2):</a:t>
            </a:r>
          </a:p>
          <a:p>
            <a:r>
              <a:rPr lang="nl-BE" dirty="0">
                <a:sym typeface="Wingdings" pitchFamily="2" charset="2"/>
              </a:rPr>
              <a:t>Nut van standaardiseren van variabelen:</a:t>
            </a:r>
          </a:p>
          <a:p>
            <a:pPr lvl="1"/>
            <a:r>
              <a:rPr lang="nl-BE" dirty="0">
                <a:sym typeface="Wingdings" pitchFamily="2" charset="2"/>
              </a:rPr>
              <a:t>Variabelen vergelijkbaar maken en betere interpretatie van de resultaten</a:t>
            </a:r>
          </a:p>
          <a:p>
            <a:pPr marL="720000" lvl="1" indent="0">
              <a:buNone/>
            </a:pPr>
            <a:r>
              <a:rPr lang="nl-BE" dirty="0">
                <a:sym typeface="Wingdings" pitchFamily="2" charset="2"/>
              </a:rPr>
              <a:t>		= Variabelen uitdrukken in gelijke eenheden</a:t>
            </a:r>
          </a:p>
          <a:p>
            <a:pPr lvl="1"/>
            <a:r>
              <a:rPr lang="nl-BE" dirty="0"/>
              <a:t>omzetten van een normale verdeling naar de standaard normale verdeling: </a:t>
            </a:r>
            <a:r>
              <a:rPr lang="nl-BE" b="1" dirty="0">
                <a:sym typeface="Wingdings" pitchFamily="2" charset="2"/>
              </a:rPr>
              <a:t>z-score</a:t>
            </a:r>
          </a:p>
          <a:p>
            <a:pPr lvl="1"/>
            <a:endParaRPr lang="nl-BE" dirty="0"/>
          </a:p>
          <a:p>
            <a:pPr marL="720000" lvl="1" indent="0">
              <a:buNone/>
            </a:pPr>
            <a:endParaRPr lang="nl-BE" dirty="0">
              <a:sym typeface="Wingdings" pitchFamily="2" charset="2"/>
            </a:endParaRPr>
          </a:p>
          <a:p>
            <a:endParaRPr lang="nl-BE" dirty="0">
              <a:sym typeface="Wingdings" pitchFamily="2" charset="2"/>
            </a:endParaRPr>
          </a:p>
          <a:p>
            <a:pPr marL="86400" indent="0">
              <a:buNone/>
            </a:pPr>
            <a:endParaRPr lang="nl-BE" dirty="0">
              <a:sym typeface="Wingdings" pitchFamily="2" charset="2"/>
            </a:endParaRPr>
          </a:p>
          <a:p>
            <a:r>
              <a:rPr lang="nl-BE" dirty="0"/>
              <a:t>Z-score</a:t>
            </a:r>
          </a:p>
          <a:p>
            <a:pPr lvl="1"/>
            <a:r>
              <a:rPr lang="nl-BE" dirty="0"/>
              <a:t>Het aantal standaarddeviaties dat een bepaalde score boven (positieve </a:t>
            </a:r>
            <a:r>
              <a:rPr lang="nl-BE" dirty="0" err="1"/>
              <a:t>z</a:t>
            </a:r>
            <a:r>
              <a:rPr lang="nl-BE" dirty="0"/>
              <a:t>-score) of onder (negatieve </a:t>
            </a:r>
            <a:r>
              <a:rPr lang="nl-BE" dirty="0" err="1"/>
              <a:t>z</a:t>
            </a:r>
            <a:r>
              <a:rPr lang="nl-BE" dirty="0"/>
              <a:t>-score) het gemiddelde van de reeks scores ligt.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49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F945DE-E261-4589-9025-E3898EE1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00" y="5036417"/>
            <a:ext cx="3740673" cy="19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</a:t>
            </a:r>
            <a:r>
              <a:rPr lang="nl-BE" dirty="0"/>
              <a:t>‘W2_Corona_besmet3’ </a:t>
            </a:r>
            <a:r>
              <a:rPr lang="nl-BE" dirty="0" err="1"/>
              <a:t>hercoderen</a:t>
            </a:r>
            <a:r>
              <a:rPr lang="nl-BE" dirty="0"/>
              <a:t> </a:t>
            </a:r>
            <a:r>
              <a:rPr lang="nl-BE" sz="2400" dirty="0">
                <a:solidFill>
                  <a:srgbClr val="002060"/>
                </a:solidFill>
              </a:rPr>
              <a:t>(DATA_WAVE2_CenW_raw.sav)</a:t>
            </a: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b="-7438"/>
          <a:stretch/>
        </p:blipFill>
        <p:spPr>
          <a:xfrm>
            <a:off x="643680" y="3094692"/>
            <a:ext cx="7135310" cy="3197824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636097" y="46209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0BBDD1B6-E143-4CC1-A04A-D8666395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52" y="3847287"/>
            <a:ext cx="9903378" cy="5631512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337714" y="451918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793732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8E871A5E-9E74-4BA3-80FD-3297F086BB78}"/>
              </a:ext>
            </a:extLst>
          </p:cNvPr>
          <p:cNvCxnSpPr>
            <a:cxnSpLocks/>
          </p:cNvCxnSpPr>
          <p:nvPr/>
        </p:nvCxnSpPr>
        <p:spPr>
          <a:xfrm flipH="1">
            <a:off x="10306542" y="5132607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947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5FFF4-68EE-4B2E-A00F-B181F833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06AA7-C2FF-4A34-BE0B-E88010CA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Manueel </a:t>
            </a:r>
            <a:r>
              <a:rPr lang="nl-BE" dirty="0" err="1"/>
              <a:t>z</a:t>
            </a:r>
            <a:r>
              <a:rPr lang="nl-BE" dirty="0"/>
              <a:t>-scores berekenen = tijdrovend</a:t>
            </a:r>
          </a:p>
          <a:p>
            <a:r>
              <a:rPr lang="nl-BE" dirty="0"/>
              <a:t>SPSS-commando: </a:t>
            </a:r>
            <a:r>
              <a:rPr lang="nl-BE" b="1" i="1" dirty="0" err="1"/>
              <a:t>Descriptives</a:t>
            </a:r>
            <a:endParaRPr lang="nl-BE" b="1" i="1" dirty="0"/>
          </a:p>
          <a:p>
            <a:pPr lvl="1"/>
            <a:r>
              <a:rPr lang="nl-BE" dirty="0" err="1"/>
              <a:t>z</a:t>
            </a:r>
            <a:r>
              <a:rPr lang="nl-BE" dirty="0"/>
              <a:t>-score laten berekenen van alle waarden</a:t>
            </a:r>
          </a:p>
          <a:p>
            <a:pPr lvl="1"/>
            <a:r>
              <a:rPr lang="nl-BE" dirty="0"/>
              <a:t>Nieuwe variabele waarin </a:t>
            </a:r>
            <a:r>
              <a:rPr lang="nl-BE" dirty="0" err="1"/>
              <a:t>z</a:t>
            </a:r>
            <a:r>
              <a:rPr lang="nl-BE" dirty="0"/>
              <a:t>-scores van die variabele opgeslagen worden</a:t>
            </a:r>
          </a:p>
          <a:p>
            <a:pPr marL="720000" lvl="1" indent="0">
              <a:buNone/>
            </a:pPr>
            <a:endParaRPr lang="nl-BE" dirty="0"/>
          </a:p>
          <a:p>
            <a:r>
              <a:rPr lang="nl-BE" dirty="0"/>
              <a:t>Bv. Hoe hoog ligt het niveau van relatiestress van respondent nummer 28 t.o.v. de hele steekproef? Ervaart die respondent relatief gezien meer werkstress dan relatiestress?</a:t>
            </a:r>
          </a:p>
          <a:p>
            <a:pPr lvl="1"/>
            <a:r>
              <a:rPr lang="nl-BE" dirty="0"/>
              <a:t>Z-scores laten berekenen van:</a:t>
            </a:r>
          </a:p>
          <a:p>
            <a:pPr lvl="2"/>
            <a:r>
              <a:rPr lang="nl-BE" dirty="0"/>
              <a:t>Schaalvariabele relatiestress</a:t>
            </a:r>
          </a:p>
          <a:p>
            <a:pPr lvl="2"/>
            <a:endParaRPr lang="nl-BE" dirty="0"/>
          </a:p>
          <a:p>
            <a:pPr lvl="2"/>
            <a:endParaRPr lang="nl-BE" dirty="0"/>
          </a:p>
          <a:p>
            <a:pPr lvl="2"/>
            <a:r>
              <a:rPr lang="nl-BE" dirty="0"/>
              <a:t>Schaalvariabele werkstress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D5429E-8A31-4B85-8834-F663A1BE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50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626B3E5-35D1-4A2B-9A98-1B3DF502AD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2ABDE4-B5DF-47CD-834D-DC74B6BA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088" y="6149277"/>
            <a:ext cx="4080068" cy="253126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74A500C-6C20-429D-91C3-6D63A2F4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46" y="6757822"/>
            <a:ext cx="9952163" cy="108871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82F1A60-A770-4E77-9B4F-B150EA3AC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132" y="8488406"/>
            <a:ext cx="11068618" cy="10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5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9E65334-AED2-4D44-AB08-76DBAA3A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1" y="2372937"/>
            <a:ext cx="8453703" cy="4338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66CF556-5E84-4B02-9EAD-D26ABAD4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67" y="4370411"/>
            <a:ext cx="7778179" cy="433838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51</a:t>
            </a:fld>
            <a:endParaRPr lang="en-GB" noProof="0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F8C03665-3745-4F3F-A15D-6B0B83DB758B}"/>
              </a:ext>
            </a:extLst>
          </p:cNvPr>
          <p:cNvGrpSpPr/>
          <p:nvPr/>
        </p:nvGrpSpPr>
        <p:grpSpPr>
          <a:xfrm>
            <a:off x="8492250" y="7681519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E7E7E87A-1F66-49E4-B325-D7719AE31C1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6EB7951-CF8E-43D9-9B49-481E437A40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0408CCB2-AA76-4E95-9FC6-A7824968FEA0}"/>
              </a:ext>
            </a:extLst>
          </p:cNvPr>
          <p:cNvGrpSpPr/>
          <p:nvPr/>
        </p:nvGrpSpPr>
        <p:grpSpPr>
          <a:xfrm>
            <a:off x="11618381" y="5544657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B55FC638-BF4B-48D4-89D9-E1B648BBCF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6A46DE07-4F20-4FE0-8D70-30267785531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B9EA52CC-AF83-45D9-A8DA-10C211C80BC9}"/>
              </a:ext>
            </a:extLst>
          </p:cNvPr>
          <p:cNvGrpSpPr/>
          <p:nvPr/>
        </p:nvGrpSpPr>
        <p:grpSpPr>
          <a:xfrm>
            <a:off x="7593171" y="385879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EFA15A16-E0C3-40C2-9BF4-7684289DEB2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EBAFE61-017D-483D-992A-2E246D98981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cxnSp>
        <p:nvCxnSpPr>
          <p:cNvPr id="25" name="Rechte verbindingslijn met pijl 18">
            <a:extLst>
              <a:ext uri="{FF2B5EF4-FFF2-40B4-BE49-F238E27FC236}">
                <a16:creationId xmlns:a16="http://schemas.microsoft.com/office/drawing/2014/main" id="{62F8D183-FA46-4CE3-8AEF-BA36E535A5EB}"/>
              </a:ext>
            </a:extLst>
          </p:cNvPr>
          <p:cNvCxnSpPr>
            <a:cxnSpLocks/>
          </p:cNvCxnSpPr>
          <p:nvPr/>
        </p:nvCxnSpPr>
        <p:spPr>
          <a:xfrm flipV="1">
            <a:off x="10972101" y="59507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9D113565-0EA3-4BCF-8BB5-03E4AE209A83}"/>
              </a:ext>
            </a:extLst>
          </p:cNvPr>
          <p:cNvGrpSpPr/>
          <p:nvPr/>
        </p:nvGrpSpPr>
        <p:grpSpPr>
          <a:xfrm>
            <a:off x="11272608" y="8465036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F3D5559E-8F9B-4012-BF64-06ED6A17205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2D6B6DC4-BCB6-424F-97D3-EE66233C224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391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r>
              <a:rPr lang="nl-BE" b="1" dirty="0"/>
              <a:t>Output:</a:t>
            </a:r>
          </a:p>
          <a:p>
            <a:endParaRPr lang="nl-BE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52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DF1EAF8-A467-4577-963A-91005BF92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9" y="5494219"/>
            <a:ext cx="15248239" cy="318631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2EBAF6A-01BF-4443-B00F-254DF8793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69" y="3274506"/>
            <a:ext cx="11917438" cy="1848108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EF95F372-A7C1-4E83-A80D-0B610A82941E}"/>
              </a:ext>
            </a:extLst>
          </p:cNvPr>
          <p:cNvSpPr/>
          <p:nvPr/>
        </p:nvSpPr>
        <p:spPr>
          <a:xfrm>
            <a:off x="1132269" y="3941805"/>
            <a:ext cx="1598574" cy="568411"/>
          </a:xfrm>
          <a:prstGeom prst="ellipse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7063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9622B8-FD11-446D-886D-FC2811527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2"/>
                <a:ext cx="16858641" cy="7937328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/>
                  <a:t>Variabelen standaardiseren:</a:t>
                </a:r>
                <a:r>
                  <a:rPr lang="nl-BE" b="1" i="1" dirty="0"/>
                  <a:t> </a:t>
                </a:r>
                <a:r>
                  <a:rPr lang="nl-BE" i="1" dirty="0" err="1">
                    <a:sym typeface="Wingdings" panose="05000000000000000000" pitchFamily="2" charset="2"/>
                  </a:rPr>
                  <a:t>Analyze</a:t>
                </a:r>
                <a:r>
                  <a:rPr lang="nl-BE" i="1" dirty="0"/>
                  <a:t> ›› </a:t>
                </a:r>
                <a:r>
                  <a:rPr lang="nl-BE" i="1" dirty="0" err="1"/>
                  <a:t>Descriptive</a:t>
                </a:r>
                <a:r>
                  <a:rPr lang="nl-BE" i="1" dirty="0"/>
                  <a:t> </a:t>
                </a:r>
                <a:r>
                  <a:rPr lang="nl-BE" i="1" dirty="0" err="1"/>
                  <a:t>Statistics</a:t>
                </a:r>
                <a:r>
                  <a:rPr lang="nl-BE" i="1" dirty="0"/>
                  <a:t> ›› </a:t>
                </a:r>
                <a:r>
                  <a:rPr lang="nl-BE" i="1" dirty="0" err="1"/>
                  <a:t>Descriptives</a:t>
                </a:r>
                <a:endParaRPr lang="nl-BE" i="1" dirty="0"/>
              </a:p>
              <a:p>
                <a:r>
                  <a:rPr lang="nl-BE" dirty="0"/>
                  <a:t>Ga naar </a:t>
                </a:r>
                <a:r>
                  <a:rPr lang="nl-BE" i="1" dirty="0"/>
                  <a:t>Data View </a:t>
                </a:r>
                <a:r>
                  <a:rPr lang="nl-BE" dirty="0"/>
                  <a:t>bij respondent 28 kijken (rijnummer 24)</a:t>
                </a:r>
                <a:r>
                  <a:rPr lang="nl-BE" b="1" dirty="0"/>
                  <a:t>:</a:t>
                </a:r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endParaRPr lang="nl-BE" b="1" dirty="0"/>
              </a:p>
              <a:p>
                <a:pPr marL="86400" indent="0">
                  <a:buNone/>
                </a:pPr>
                <a:endParaRPr lang="nl-BE" b="1" dirty="0"/>
              </a:p>
              <a:p>
                <a:pPr marL="1234350" lvl="1" indent="-514350">
                  <a:buFont typeface="+mj-lt"/>
                  <a:buAutoNum type="arabicPeriod"/>
                </a:pPr>
                <a:r>
                  <a:rPr lang="nl-BE" dirty="0"/>
                  <a:t>Hoe hoog ligt het niveau van relatiestress van respondent nummer 28 t.o.v. de hele steekproef?</a:t>
                </a:r>
              </a:p>
              <a:p>
                <a:pPr lvl="2"/>
                <a:r>
                  <a:rPr lang="nl-BE" dirty="0"/>
                  <a:t>X </a:t>
                </a:r>
                <a:r>
                  <a:rPr lang="nl-BE" baseline="-25000" dirty="0"/>
                  <a:t>Relatiestress</a:t>
                </a:r>
                <a:r>
                  <a:rPr lang="nl-BE" dirty="0"/>
                  <a:t> </a:t>
                </a:r>
                <a:r>
                  <a:rPr lang="nl-BE" i="1" dirty="0"/>
                  <a:t>= </a:t>
                </a:r>
                <a:r>
                  <a:rPr lang="nl-BE" dirty="0"/>
                  <a:t>2.50, Z</a:t>
                </a:r>
                <a:r>
                  <a:rPr lang="nl-BE" baseline="-25000" dirty="0"/>
                  <a:t> Relatiestress </a:t>
                </a:r>
                <a:r>
                  <a:rPr lang="nl-BE" dirty="0"/>
                  <a:t>= 0.33</a:t>
                </a:r>
              </a:p>
              <a:p>
                <a:pPr lvl="2"/>
                <a:r>
                  <a:rPr lang="nl-BE" dirty="0"/>
                  <a:t>Waarde 2.50 ligt 0.33 standaarddeviaties boven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 dirty="0"/>
                  <a:t>Relatiestress</a:t>
                </a:r>
                <a:r>
                  <a:rPr lang="nl-BE" dirty="0"/>
                  <a:t> </a:t>
                </a:r>
              </a:p>
              <a:p>
                <a:pPr lvl="3"/>
                <a:r>
                  <a:rPr lang="nl-BE" dirty="0"/>
                  <a:t>Respondent scoort ietsje hoger (positieve </a:t>
                </a:r>
                <a:r>
                  <a:rPr lang="nl-BE" dirty="0" err="1"/>
                  <a:t>z</a:t>
                </a:r>
                <a:r>
                  <a:rPr lang="nl-BE" dirty="0"/>
                  <a:t>-score) dan gemiddeld</a:t>
                </a:r>
              </a:p>
              <a:p>
                <a:endParaRPr lang="nl-BE" dirty="0"/>
              </a:p>
              <a:p>
                <a:pPr marL="86400" indent="0">
                  <a:buNone/>
                </a:pPr>
                <a:endParaRPr lang="nl-BE" b="1" i="1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19622B8-FD11-446D-886D-FC2811527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2"/>
                <a:ext cx="16858641" cy="7937328"/>
              </a:xfrm>
              <a:blipFill>
                <a:blip r:embed="R54f47e7712694c7e"/>
                <a:stretch>
                  <a:fillRect l="-253" t="-46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53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042EBF-6382-4C0C-9CF8-7C92E9FF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56" y="3177796"/>
            <a:ext cx="10526162" cy="3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26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998CE-952A-4921-96D8-7B75F40E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Variabelen standaardiseren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622B8-FD11-446D-886D-FC281152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Variabelen standaardiseren:</a:t>
            </a:r>
            <a:r>
              <a:rPr lang="nl-BE" b="1" i="1" dirty="0"/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Descriptives</a:t>
            </a:r>
            <a:endParaRPr lang="nl-BE" i="1" dirty="0"/>
          </a:p>
          <a:p>
            <a:r>
              <a:rPr lang="nl-BE" dirty="0"/>
              <a:t>Ga naar </a:t>
            </a:r>
            <a:r>
              <a:rPr lang="nl-BE" i="1" dirty="0"/>
              <a:t>Data View </a:t>
            </a:r>
            <a:r>
              <a:rPr lang="nl-BE" dirty="0"/>
              <a:t>bij respondent 28 kijken (rijnummer 24)</a:t>
            </a:r>
            <a:r>
              <a:rPr lang="nl-BE" b="1" dirty="0"/>
              <a:t>:</a:t>
            </a:r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pPr marL="86400" indent="0">
              <a:buNone/>
            </a:pPr>
            <a:endParaRPr lang="nl-BE" b="1" dirty="0"/>
          </a:p>
          <a:p>
            <a:pPr marL="1234350" lvl="1" indent="-514350">
              <a:buFont typeface="+mj-lt"/>
              <a:buAutoNum type="arabicPeriod" startAt="2"/>
            </a:pPr>
            <a:r>
              <a:rPr lang="nl-BE" dirty="0"/>
              <a:t>Ervaart die respondent relatief gezien meer werkstress dan relatiestress? </a:t>
            </a:r>
          </a:p>
          <a:p>
            <a:pPr lvl="2"/>
            <a:r>
              <a:rPr lang="nl-BE" dirty="0"/>
              <a:t>X </a:t>
            </a:r>
            <a:r>
              <a:rPr lang="nl-BE" baseline="-25000" dirty="0"/>
              <a:t>Werkstress</a:t>
            </a:r>
            <a:r>
              <a:rPr lang="nl-BE" dirty="0"/>
              <a:t> </a:t>
            </a:r>
            <a:r>
              <a:rPr lang="nl-BE" i="1" dirty="0"/>
              <a:t>= </a:t>
            </a:r>
            <a:r>
              <a:rPr lang="nl-BE" dirty="0"/>
              <a:t>3.25 &gt; X </a:t>
            </a:r>
            <a:r>
              <a:rPr lang="nl-BE" baseline="-25000" dirty="0"/>
              <a:t>Relatiestress </a:t>
            </a:r>
            <a:r>
              <a:rPr lang="nl-BE" dirty="0"/>
              <a:t>= 2.50</a:t>
            </a:r>
          </a:p>
          <a:p>
            <a:pPr lvl="3"/>
            <a:r>
              <a:rPr lang="nl-BE" b="1" dirty="0"/>
              <a:t>MAAR </a:t>
            </a:r>
            <a:r>
              <a:rPr lang="nl-BE" dirty="0"/>
              <a:t>vergelijking klopt niet: niet in zelfde meeteenheid</a:t>
            </a:r>
          </a:p>
          <a:p>
            <a:pPr lvl="2"/>
            <a:r>
              <a:rPr lang="nl-BE" b="1" dirty="0"/>
              <a:t>Z </a:t>
            </a:r>
            <a:r>
              <a:rPr lang="nl-BE" b="1" baseline="-25000" dirty="0"/>
              <a:t>Werkstress</a:t>
            </a:r>
            <a:r>
              <a:rPr lang="nl-BE" b="1" dirty="0"/>
              <a:t> </a:t>
            </a:r>
            <a:r>
              <a:rPr lang="nl-BE" b="1" i="1" dirty="0"/>
              <a:t>= </a:t>
            </a:r>
            <a:r>
              <a:rPr lang="nl-BE" b="1" dirty="0"/>
              <a:t>0.25 &lt; Z </a:t>
            </a:r>
            <a:r>
              <a:rPr lang="nl-BE" b="1" baseline="-25000" dirty="0"/>
              <a:t>Relatiestress </a:t>
            </a:r>
            <a:r>
              <a:rPr lang="nl-BE" b="1" dirty="0"/>
              <a:t>= 0.33</a:t>
            </a:r>
          </a:p>
          <a:p>
            <a:pPr lvl="3"/>
            <a:r>
              <a:rPr lang="nl-BE" dirty="0"/>
              <a:t>Respondent ervaart relatief gezien minder werkstress dan relatiestress</a:t>
            </a:r>
          </a:p>
          <a:p>
            <a:endParaRPr lang="nl-BE" dirty="0"/>
          </a:p>
          <a:p>
            <a:pPr marL="86400" indent="0">
              <a:buNone/>
            </a:pP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EEB4EC-9B64-4404-9EE7-2BDD962D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54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042EBF-6382-4C0C-9CF8-7C92E9FF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56" y="3177796"/>
            <a:ext cx="10526162" cy="3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8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5.2 Bestaande variabelen </a:t>
            </a:r>
            <a:r>
              <a:rPr lang="nl-BE" dirty="0" err="1">
                <a:solidFill>
                  <a:srgbClr val="5D9CC7"/>
                </a:solidFill>
              </a:rPr>
              <a:t>hercoderen</a:t>
            </a:r>
            <a:r>
              <a:rPr lang="nl-BE" dirty="0">
                <a:solidFill>
                  <a:srgbClr val="5D9CC7"/>
                </a:solidFill>
              </a:rPr>
              <a:t> via </a:t>
            </a:r>
            <a:r>
              <a:rPr lang="nl-BE" i="1" dirty="0" err="1">
                <a:solidFill>
                  <a:srgbClr val="5D9CC7"/>
                </a:solidFill>
              </a:rPr>
              <a:t>Recode</a:t>
            </a:r>
            <a:endParaRPr lang="nl-BE" i="1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5.3 Nieuwe variabelen aanmaken via </a:t>
            </a:r>
            <a:r>
              <a:rPr lang="nl-BE" i="1" dirty="0" err="1">
                <a:solidFill>
                  <a:srgbClr val="5D9CC7"/>
                </a:solidFill>
              </a:rPr>
              <a:t>Compute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5.4 Schaalvariabelen aanmaken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5.5 De interne consistentie van een schaal bepalen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5.6 Voorkomen van bepaalde waarden over verschillende variabelen tellen via </a:t>
            </a:r>
            <a:r>
              <a:rPr lang="nl-BE" dirty="0" err="1">
                <a:solidFill>
                  <a:srgbClr val="5D9CC7"/>
                </a:solidFill>
              </a:rPr>
              <a:t>Count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5.7 Variabelen standaardiseren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5.8 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13355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829EE-E84C-4356-83EA-58A3EC2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490A1-2B9C-4218-B91B-BD1026F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Zie handboek en QR-code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16FA6-05F8-482B-B342-24F3B70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99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95" y="4423731"/>
            <a:ext cx="12742426" cy="2359800"/>
          </a:xfrm>
        </p:spPr>
        <p:txBody>
          <a:bodyPr/>
          <a:lstStyle/>
          <a:p>
            <a:r>
              <a:rPr lang="nl-BE" dirty="0"/>
              <a:t>Descriptieve analyses in </a:t>
            </a:r>
            <a:r>
              <a:rPr lang="nl-BE" dirty="0" err="1"/>
              <a:t>spss</a:t>
            </a:r>
            <a:br>
              <a:rPr lang="nl-BE" dirty="0"/>
            </a:br>
            <a:r>
              <a:rPr lang="nl-BE" dirty="0"/>
              <a:t>	H06 numerieke maten van data</a:t>
            </a:r>
            <a:br>
              <a:rPr lang="nl-BE" dirty="0"/>
            </a:br>
            <a:r>
              <a:rPr lang="nl-BE" dirty="0"/>
              <a:t>	H07 GRAFISCHE VOORSTELLINGEN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 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2979958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nominale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>
                <a:solidFill>
                  <a:srgbClr val="002060"/>
                </a:solidFill>
              </a:rPr>
              <a:t>Bv: Hoeveel procent van de respondenten heeft een relatie?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‘W1_Relatiestatus’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Nominaal</a:t>
            </a:r>
            <a:r>
              <a:rPr lang="nl-BE" dirty="0">
                <a:solidFill>
                  <a:srgbClr val="002060"/>
                </a:solidFill>
              </a:rPr>
              <a:t> (0 = Nee, 1 = Ja)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</a:t>
            </a:r>
            <a:r>
              <a:rPr lang="nl-BE" b="1" dirty="0">
                <a:solidFill>
                  <a:srgbClr val="002060"/>
                </a:solidFill>
              </a:rPr>
              <a:t>Modus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voorstelling: </a:t>
            </a:r>
            <a:r>
              <a:rPr lang="nl-BE" b="1" dirty="0">
                <a:solidFill>
                  <a:srgbClr val="002060"/>
                </a:solidFill>
              </a:rPr>
              <a:t>Taartdiagram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58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AF01DAF-DD2B-4EAB-9EDC-091DE6CF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040" y="3811598"/>
            <a:ext cx="3238952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4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ordinale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rgbClr val="002060"/>
                </a:solidFill>
              </a:rPr>
              <a:t>Bv: Hoe ziet de verdeling van het opleidingsniveau van de respondenten eruit?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‘W1_Diploma’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Ordinaal</a:t>
            </a:r>
            <a:r>
              <a:rPr lang="nl-BE" dirty="0">
                <a:solidFill>
                  <a:srgbClr val="002060"/>
                </a:solidFill>
              </a:rPr>
              <a:t>: 	</a:t>
            </a:r>
            <a:r>
              <a:rPr lang="nl-BE" dirty="0"/>
              <a:t>1 = 	Geen diploma, een diploma lager onderwijs of een diploma lagere 								graad middelbaar onderwijs</a:t>
            </a:r>
          </a:p>
          <a:p>
            <a:pPr marL="720000" lvl="1" indent="0">
              <a:buNone/>
            </a:pPr>
            <a:r>
              <a:rPr lang="nl-BE" dirty="0"/>
              <a:t>						2 = 	Een diploma middelbaar onderwijs</a:t>
            </a:r>
          </a:p>
          <a:p>
            <a:pPr marL="720000" lvl="1" indent="0">
              <a:buNone/>
            </a:pPr>
            <a:r>
              <a:rPr lang="nl-BE" dirty="0"/>
              <a:t>						3 = 	Een diploma hoger onderwijs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Modus, </a:t>
            </a:r>
            <a:r>
              <a:rPr lang="nl-BE" b="1" dirty="0">
                <a:solidFill>
                  <a:srgbClr val="002060"/>
                </a:solidFill>
              </a:rPr>
              <a:t>mediaan en </a:t>
            </a:r>
            <a:r>
              <a:rPr lang="nl-BE" b="1" dirty="0" err="1">
                <a:solidFill>
                  <a:srgbClr val="002060"/>
                </a:solidFill>
              </a:rPr>
              <a:t>fractielen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Spreidingsmaten: </a:t>
            </a:r>
            <a:r>
              <a:rPr lang="nl-BE" b="1" dirty="0">
                <a:solidFill>
                  <a:srgbClr val="002060"/>
                </a:solidFill>
              </a:rPr>
              <a:t>Bereik en </a:t>
            </a:r>
            <a:r>
              <a:rPr lang="nl-BE" b="1" dirty="0" err="1">
                <a:solidFill>
                  <a:srgbClr val="002060"/>
                </a:solidFill>
              </a:rPr>
              <a:t>interkwartielafstand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voorstellingen: </a:t>
            </a:r>
            <a:r>
              <a:rPr lang="nl-BE" b="1" dirty="0">
                <a:solidFill>
                  <a:srgbClr val="002060"/>
                </a:solidFill>
              </a:rPr>
              <a:t>Taartdiagram of staafdiagram</a:t>
            </a:r>
            <a:endParaRPr lang="nl-BE" dirty="0">
              <a:solidFill>
                <a:srgbClr val="002060"/>
              </a:solidFill>
            </a:endParaRPr>
          </a:p>
          <a:p>
            <a:pPr marL="1306800" lvl="2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7848911-AFF1-468E-B178-D8FAE714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167" y="3958389"/>
            <a:ext cx="2330632" cy="22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5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r>
              <a:rPr lang="nl-BE" dirty="0">
                <a:solidFill>
                  <a:srgbClr val="002060"/>
                </a:solidFill>
              </a:rPr>
              <a:t>Selecteer en vervang oude door nieuwe waarden, vergeet </a:t>
            </a:r>
            <a:r>
              <a:rPr lang="nl-BE" i="1" dirty="0">
                <a:solidFill>
                  <a:srgbClr val="002060"/>
                </a:solidFill>
              </a:rPr>
              <a:t>missings </a:t>
            </a:r>
            <a:r>
              <a:rPr lang="nl-BE" dirty="0">
                <a:solidFill>
                  <a:srgbClr val="002060"/>
                </a:solidFill>
              </a:rPr>
              <a:t>niet!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Daarna </a:t>
            </a:r>
            <a:r>
              <a:rPr lang="nl-BE" b="1" i="1" dirty="0">
                <a:solidFill>
                  <a:srgbClr val="002060"/>
                </a:solidFill>
              </a:rPr>
              <a:t>OK </a:t>
            </a:r>
            <a:r>
              <a:rPr lang="nl-BE" b="1" dirty="0">
                <a:solidFill>
                  <a:srgbClr val="002060"/>
                </a:solidFill>
              </a:rPr>
              <a:t>of </a:t>
            </a:r>
            <a:r>
              <a:rPr lang="nl-BE" b="1" i="1" dirty="0">
                <a:solidFill>
                  <a:srgbClr val="002060"/>
                </a:solidFill>
              </a:rPr>
              <a:t>Paste</a:t>
            </a:r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</a:t>
            </a:fld>
            <a:endParaRPr lang="en-GB" noProof="0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F7D06FCB-F740-4F60-B8B5-63C5CC0D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0" y="3114401"/>
            <a:ext cx="8869335" cy="51141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3907326" y="3533855"/>
            <a:ext cx="1094875" cy="505075"/>
            <a:chOff x="11574378" y="2683042"/>
            <a:chExt cx="1094875" cy="50507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6" name="Rectangle 6">
            <a:extLst>
              <a:ext uri="{FF2B5EF4-FFF2-40B4-BE49-F238E27FC236}">
                <a16:creationId xmlns:a16="http://schemas.microsoft.com/office/drawing/2014/main" id="{763F8B8D-BEBE-4ABE-9699-4C443D0C300E}"/>
              </a:ext>
            </a:extLst>
          </p:cNvPr>
          <p:cNvSpPr/>
          <p:nvPr/>
        </p:nvSpPr>
        <p:spPr>
          <a:xfrm>
            <a:off x="4454764" y="3590081"/>
            <a:ext cx="4631645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AD3629F9-042E-402B-8FA4-D741E3433143}"/>
              </a:ext>
            </a:extLst>
          </p:cNvPr>
          <p:cNvSpPr/>
          <p:nvPr/>
        </p:nvSpPr>
        <p:spPr>
          <a:xfrm>
            <a:off x="391081" y="3566020"/>
            <a:ext cx="3978101" cy="897699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B9532FA4-97E8-41B8-8491-78D6CF33D19C}"/>
              </a:ext>
            </a:extLst>
          </p:cNvPr>
          <p:cNvSpPr/>
          <p:nvPr/>
        </p:nvSpPr>
        <p:spPr>
          <a:xfrm>
            <a:off x="4502892" y="5315214"/>
            <a:ext cx="924713" cy="440477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29" name="Groep 28">
            <a:extLst>
              <a:ext uri="{FF2B5EF4-FFF2-40B4-BE49-F238E27FC236}">
                <a16:creationId xmlns:a16="http://schemas.microsoft.com/office/drawing/2014/main" id="{4087BBB8-23C3-4332-AEF3-11518D2F7202}"/>
              </a:ext>
            </a:extLst>
          </p:cNvPr>
          <p:cNvGrpSpPr/>
          <p:nvPr/>
        </p:nvGrpSpPr>
        <p:grpSpPr>
          <a:xfrm>
            <a:off x="8624553" y="3566020"/>
            <a:ext cx="1094875" cy="505075"/>
            <a:chOff x="11574378" y="2683042"/>
            <a:chExt cx="1094875" cy="50507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CD358902-9C79-40DD-B175-82906571E1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170D2018-98C5-4701-8522-E8702335F7F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33" name="Groep 32">
            <a:extLst>
              <a:ext uri="{FF2B5EF4-FFF2-40B4-BE49-F238E27FC236}">
                <a16:creationId xmlns:a16="http://schemas.microsoft.com/office/drawing/2014/main" id="{25E37DAA-D126-46F3-BBC7-D9AA94B5DD48}"/>
              </a:ext>
            </a:extLst>
          </p:cNvPr>
          <p:cNvGrpSpPr/>
          <p:nvPr/>
        </p:nvGrpSpPr>
        <p:grpSpPr>
          <a:xfrm>
            <a:off x="4108991" y="5220420"/>
            <a:ext cx="1094875" cy="505075"/>
            <a:chOff x="11574378" y="2683042"/>
            <a:chExt cx="1094875" cy="505075"/>
          </a:xfrm>
        </p:grpSpPr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EAECF740-7A12-4AAB-B602-539565A59A7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5" name="Tekstvak 34">
              <a:extLst>
                <a:ext uri="{FF2B5EF4-FFF2-40B4-BE49-F238E27FC236}">
                  <a16:creationId xmlns:a16="http://schemas.microsoft.com/office/drawing/2014/main" id="{241ADAE2-3899-48A2-99E0-D8FE5171F6E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pic>
        <p:nvPicPr>
          <p:cNvPr id="18" name="Tijdelijke aanduiding voor inhoud 17">
            <a:extLst>
              <a:ext uri="{FF2B5EF4-FFF2-40B4-BE49-F238E27FC236}">
                <a16:creationId xmlns:a16="http://schemas.microsoft.com/office/drawing/2014/main" id="{FD982F98-AA46-4F84-9205-8830A8402CA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94" y="4521995"/>
            <a:ext cx="9593353" cy="5264089"/>
          </a:xfrm>
        </p:spPr>
      </p:pic>
      <p:sp>
        <p:nvSpPr>
          <p:cNvPr id="36" name="Rectangle 16">
            <a:extLst>
              <a:ext uri="{FF2B5EF4-FFF2-40B4-BE49-F238E27FC236}">
                <a16:creationId xmlns:a16="http://schemas.microsoft.com/office/drawing/2014/main" id="{5ECA656F-D3AA-42A2-819F-DC9C280E779E}"/>
              </a:ext>
            </a:extLst>
          </p:cNvPr>
          <p:cNvSpPr/>
          <p:nvPr/>
        </p:nvSpPr>
        <p:spPr>
          <a:xfrm>
            <a:off x="12309294" y="6646706"/>
            <a:ext cx="1478895" cy="271453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4E8CD1BE-EA79-43FD-AA1F-497AC91B0CF3}"/>
              </a:ext>
            </a:extLst>
          </p:cNvPr>
          <p:cNvGrpSpPr/>
          <p:nvPr/>
        </p:nvGrpSpPr>
        <p:grpSpPr>
          <a:xfrm>
            <a:off x="11915393" y="6551912"/>
            <a:ext cx="1094875" cy="505075"/>
            <a:chOff x="11574378" y="2683042"/>
            <a:chExt cx="1094875" cy="505075"/>
          </a:xfrm>
        </p:grpSpPr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10CFF52-A00A-47A3-A9E2-DA77727363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E8CDEA04-8129-4A3B-86DB-21E9D6760A2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sp>
        <p:nvSpPr>
          <p:cNvPr id="40" name="Rectangle 16">
            <a:extLst>
              <a:ext uri="{FF2B5EF4-FFF2-40B4-BE49-F238E27FC236}">
                <a16:creationId xmlns:a16="http://schemas.microsoft.com/office/drawing/2014/main" id="{84D07669-0199-4072-811B-63A583828DAA}"/>
              </a:ext>
            </a:extLst>
          </p:cNvPr>
          <p:cNvSpPr/>
          <p:nvPr/>
        </p:nvSpPr>
        <p:spPr>
          <a:xfrm>
            <a:off x="7279226" y="5957458"/>
            <a:ext cx="1950229" cy="335058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01479B90-6715-446B-8322-04F57F25871B}"/>
              </a:ext>
            </a:extLst>
          </p:cNvPr>
          <p:cNvSpPr/>
          <p:nvPr/>
        </p:nvSpPr>
        <p:spPr>
          <a:xfrm>
            <a:off x="11714868" y="5480007"/>
            <a:ext cx="1387521" cy="271453"/>
          </a:xfrm>
          <a:prstGeom prst="rect">
            <a:avLst/>
          </a:prstGeom>
          <a:noFill/>
          <a:ln w="38100">
            <a:solidFill>
              <a:srgbClr val="D67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08" tIns="77404" rIns="154808" bIns="77404" anchor="ctr"/>
          <a:lstStyle/>
          <a:p>
            <a:pPr algn="ctr">
              <a:defRPr/>
            </a:pPr>
            <a:endParaRPr lang="nl-BE" dirty="0"/>
          </a:p>
        </p:txBody>
      </p:sp>
      <p:grpSp>
        <p:nvGrpSpPr>
          <p:cNvPr id="42" name="Groep 41">
            <a:extLst>
              <a:ext uri="{FF2B5EF4-FFF2-40B4-BE49-F238E27FC236}">
                <a16:creationId xmlns:a16="http://schemas.microsoft.com/office/drawing/2014/main" id="{92F0A65E-5265-4169-85E4-6F05F632768C}"/>
              </a:ext>
            </a:extLst>
          </p:cNvPr>
          <p:cNvGrpSpPr/>
          <p:nvPr/>
        </p:nvGrpSpPr>
        <p:grpSpPr>
          <a:xfrm>
            <a:off x="10427490" y="9120302"/>
            <a:ext cx="1094875" cy="505075"/>
            <a:chOff x="11574378" y="2683042"/>
            <a:chExt cx="1094875" cy="505075"/>
          </a:xfrm>
        </p:grpSpPr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A46E0F96-ADD4-45B4-96CC-FA47CCE5D03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23E3C0E2-7182-4CA8-81F8-B6F72037534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0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354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92E86-1953-450E-80FA-60D28707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Descriptieve analyses bij metrische variabelen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8ED60C-4229-47CF-8D9F-4EA87F044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8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rgbClr val="002060"/>
                </a:solidFill>
              </a:rPr>
              <a:t>Bv: Hoeveel relatiestress ervaarden de respondenten tijdens de 1</a:t>
            </a:r>
            <a:r>
              <a:rPr lang="nl-BE" b="1" baseline="30000" dirty="0">
                <a:solidFill>
                  <a:srgbClr val="002060"/>
                </a:solidFill>
              </a:rPr>
              <a:t>e</a:t>
            </a:r>
            <a:r>
              <a:rPr lang="nl-BE" b="1" dirty="0">
                <a:solidFill>
                  <a:srgbClr val="002060"/>
                </a:solidFill>
              </a:rPr>
              <a:t> lockdown?</a:t>
            </a:r>
          </a:p>
          <a:p>
            <a:endParaRPr lang="nl-BE" baseline="-25000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Eén variabele, de schaalvariabele relatiestress 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Vier ordinale schaalitems: W1_Relstress1_1 t.e.m. W1_Relstress1_4</a:t>
            </a:r>
            <a:endParaRPr lang="nl-BE" sz="2400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Metrisch</a:t>
            </a:r>
            <a:r>
              <a:rPr lang="nl-BE" dirty="0">
                <a:solidFill>
                  <a:srgbClr val="002060"/>
                </a:solidFill>
              </a:rPr>
              <a:t>: score van ‘</a:t>
            </a:r>
            <a:r>
              <a:rPr lang="nl-BE" dirty="0"/>
              <a:t>1 = Niet stressvol’ tot ‘5 = Zeer stressvol’</a:t>
            </a:r>
          </a:p>
          <a:p>
            <a:pPr marL="1778400" lvl="3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Mogelijke analyses: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Frequentietabel</a:t>
            </a:r>
          </a:p>
          <a:p>
            <a:pPr lvl="2"/>
            <a:r>
              <a:rPr lang="nl-BE" dirty="0" err="1">
                <a:solidFill>
                  <a:srgbClr val="002060"/>
                </a:solidFill>
              </a:rPr>
              <a:t>Centraliteitsmaten</a:t>
            </a:r>
            <a:r>
              <a:rPr lang="nl-BE" dirty="0">
                <a:solidFill>
                  <a:srgbClr val="002060"/>
                </a:solidFill>
              </a:rPr>
              <a:t>: Modus, mediaan, </a:t>
            </a:r>
            <a:r>
              <a:rPr lang="nl-BE" dirty="0" err="1">
                <a:solidFill>
                  <a:srgbClr val="002060"/>
                </a:solidFill>
              </a:rPr>
              <a:t>fractielen</a:t>
            </a:r>
            <a:r>
              <a:rPr lang="nl-BE" dirty="0">
                <a:solidFill>
                  <a:srgbClr val="002060"/>
                </a:solidFill>
              </a:rPr>
              <a:t>, </a:t>
            </a:r>
            <a:r>
              <a:rPr lang="nl-BE" b="1" dirty="0">
                <a:solidFill>
                  <a:srgbClr val="002060"/>
                </a:solidFill>
              </a:rPr>
              <a:t>gemiddelde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Spreidingsmaten: Bereik, </a:t>
            </a:r>
            <a:r>
              <a:rPr lang="nl-BE" dirty="0" err="1">
                <a:solidFill>
                  <a:srgbClr val="002060"/>
                </a:solidFill>
              </a:rPr>
              <a:t>interkwartielafstand</a:t>
            </a:r>
            <a:r>
              <a:rPr lang="nl-BE" dirty="0">
                <a:solidFill>
                  <a:srgbClr val="002060"/>
                </a:solidFill>
              </a:rPr>
              <a:t>, </a:t>
            </a:r>
            <a:r>
              <a:rPr lang="nl-BE" b="1" dirty="0">
                <a:solidFill>
                  <a:srgbClr val="002060"/>
                </a:solidFill>
              </a:rPr>
              <a:t>variantie en standaardafwijking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Maten van vorm: </a:t>
            </a:r>
            <a:r>
              <a:rPr lang="nl-BE" b="1" dirty="0">
                <a:solidFill>
                  <a:srgbClr val="002060"/>
                </a:solidFill>
              </a:rPr>
              <a:t>Scheefheid en </a:t>
            </a:r>
            <a:r>
              <a:rPr lang="nl-BE" b="1" dirty="0" err="1">
                <a:solidFill>
                  <a:srgbClr val="002060"/>
                </a:solidFill>
              </a:rPr>
              <a:t>kurtosis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Grafische voorstellingen: </a:t>
            </a:r>
            <a:r>
              <a:rPr lang="nl-BE" b="1" dirty="0">
                <a:solidFill>
                  <a:srgbClr val="002060"/>
                </a:solidFill>
              </a:rPr>
              <a:t>Histogram of boxplot</a:t>
            </a:r>
          </a:p>
          <a:p>
            <a:pPr marL="1306800" lvl="2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ACFC1F-6707-403D-8BC1-B0CD6D6A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60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500EAE1-EFF3-4A7A-9F70-92DA14CA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847" y="3874167"/>
            <a:ext cx="2546380" cy="26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9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opvragen:</a:t>
            </a:r>
            <a:r>
              <a:rPr lang="nl-BE" b="1" i="1" dirty="0">
                <a:sym typeface="Wingdings" panose="05000000000000000000" pitchFamily="2" charset="2"/>
              </a:rPr>
              <a:t>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Bv. ‘W1_Diploma’: modus, mediaan, </a:t>
            </a:r>
            <a:r>
              <a:rPr lang="nl-BE" dirty="0" err="1">
                <a:solidFill>
                  <a:srgbClr val="002060"/>
                </a:solidFill>
              </a:rPr>
              <a:t>fractielen</a:t>
            </a:r>
            <a:r>
              <a:rPr lang="nl-BE" dirty="0">
                <a:solidFill>
                  <a:srgbClr val="002060"/>
                </a:solidFill>
              </a:rPr>
              <a:t>, bereik en </a:t>
            </a:r>
            <a:r>
              <a:rPr lang="nl-BE" dirty="0" err="1">
                <a:solidFill>
                  <a:srgbClr val="002060"/>
                </a:solidFill>
              </a:rPr>
              <a:t>interkwartielafstand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61</a:t>
            </a:fld>
            <a:endParaRPr lang="en-GB" noProof="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B07C2784-816D-41A8-A97C-2CE09F5EFD3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877137" y="3177943"/>
            <a:ext cx="8342366" cy="2249745"/>
          </a:xfr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B19B565E-F57F-4B74-A2EB-3042F9A0AB45}"/>
              </a:ext>
            </a:extLst>
          </p:cNvPr>
          <p:cNvGrpSpPr/>
          <p:nvPr/>
        </p:nvGrpSpPr>
        <p:grpSpPr>
          <a:xfrm>
            <a:off x="7998398" y="4148999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7A28AE22-642A-4EDA-94FD-58ADB2192C8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EAA531E3-0CEB-4B35-AC42-6DF48EA53ED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46551B7D-B6A8-485A-BB3D-4EA26499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34" y="5631670"/>
            <a:ext cx="7147989" cy="3998431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E8CC7796-1787-42B6-B482-5E68EBB59121}"/>
              </a:ext>
            </a:extLst>
          </p:cNvPr>
          <p:cNvGrpSpPr/>
          <p:nvPr/>
        </p:nvGrpSpPr>
        <p:grpSpPr>
          <a:xfrm>
            <a:off x="5004781" y="6608975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A4FAB3E0-DEE6-4DEC-AEDB-6180413442B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F8687E6-7BAA-4E37-9A5D-5AC9225E1C8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21" name="Rechte verbindingslijn met pijl 18">
            <a:extLst>
              <a:ext uri="{FF2B5EF4-FFF2-40B4-BE49-F238E27FC236}">
                <a16:creationId xmlns:a16="http://schemas.microsoft.com/office/drawing/2014/main" id="{BF9F136D-EACE-4BD7-BE63-B8CA54DB96CF}"/>
              </a:ext>
            </a:extLst>
          </p:cNvPr>
          <p:cNvCxnSpPr>
            <a:cxnSpLocks/>
          </p:cNvCxnSpPr>
          <p:nvPr/>
        </p:nvCxnSpPr>
        <p:spPr>
          <a:xfrm flipV="1">
            <a:off x="4358501" y="701509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15AD566-3CCA-4DCE-B2E5-AC688A0DAC3E}"/>
              </a:ext>
            </a:extLst>
          </p:cNvPr>
          <p:cNvGrpSpPr/>
          <p:nvPr/>
        </p:nvGrpSpPr>
        <p:grpSpPr>
          <a:xfrm>
            <a:off x="7940938" y="588790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58DCABFF-E8E4-4FCE-835D-F975D000B55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C794F94D-767B-4908-A357-F181BE0AD7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9F90669A-CA00-41DD-B738-00C9FE73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315" y="3331882"/>
            <a:ext cx="7306695" cy="5887272"/>
          </a:xfrm>
          <a:prstGeom prst="rect">
            <a:avLst/>
          </a:prstGeom>
        </p:spPr>
      </p:pic>
      <p:grpSp>
        <p:nvGrpSpPr>
          <p:cNvPr id="22" name="Groep 21">
            <a:extLst>
              <a:ext uri="{FF2B5EF4-FFF2-40B4-BE49-F238E27FC236}">
                <a16:creationId xmlns:a16="http://schemas.microsoft.com/office/drawing/2014/main" id="{1125C0D0-2B91-4D46-B200-C23C4CBC3602}"/>
              </a:ext>
            </a:extLst>
          </p:cNvPr>
          <p:cNvGrpSpPr/>
          <p:nvPr/>
        </p:nvGrpSpPr>
        <p:grpSpPr>
          <a:xfrm>
            <a:off x="11381803" y="8694038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F00992B1-F38E-4A46-A7A0-D2469910218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40ED7B5F-2F18-41CA-B7C9-4EB794419A6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8408490-611C-4366-BEA7-BA6B2FAB0374}"/>
              </a:ext>
            </a:extLst>
          </p:cNvPr>
          <p:cNvGrpSpPr/>
          <p:nvPr/>
        </p:nvGrpSpPr>
        <p:grpSpPr>
          <a:xfrm>
            <a:off x="4818396" y="8764733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5FE6C042-BE70-488C-8588-07CE6159C24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853F2DC5-E630-453A-94B2-36A877E47CD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4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52279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opvragen: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Kopieer en pas de verkregen </a:t>
            </a:r>
            <a:r>
              <a:rPr lang="nl-BE" i="1" dirty="0">
                <a:solidFill>
                  <a:srgbClr val="002060"/>
                </a:solidFill>
              </a:rPr>
              <a:t>Syntax </a:t>
            </a:r>
            <a:r>
              <a:rPr lang="nl-BE" dirty="0">
                <a:solidFill>
                  <a:srgbClr val="002060"/>
                </a:solidFill>
              </a:rPr>
              <a:t>aan om andere onderzoeksvragen te beantwoorden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Indien via dialoogvensters: SPSS vraagt bij gemiddelde (</a:t>
            </a:r>
            <a:r>
              <a:rPr lang="nl-BE" i="1" dirty="0" err="1">
                <a:solidFill>
                  <a:srgbClr val="002060"/>
                </a:solidFill>
              </a:rPr>
              <a:t>mean</a:t>
            </a:r>
            <a:r>
              <a:rPr lang="nl-BE" dirty="0">
                <a:solidFill>
                  <a:srgbClr val="002060"/>
                </a:solidFill>
              </a:rPr>
              <a:t>), scheefheid (</a:t>
            </a:r>
            <a:r>
              <a:rPr lang="nl-BE" i="1" dirty="0" err="1">
                <a:solidFill>
                  <a:srgbClr val="002060"/>
                </a:solidFill>
              </a:rPr>
              <a:t>skewness</a:t>
            </a:r>
            <a:r>
              <a:rPr lang="nl-BE" dirty="0">
                <a:solidFill>
                  <a:srgbClr val="002060"/>
                </a:solidFill>
              </a:rPr>
              <a:t>) en </a:t>
            </a:r>
            <a:r>
              <a:rPr lang="nl-BE" dirty="0" err="1">
                <a:solidFill>
                  <a:srgbClr val="002060"/>
                </a:solidFill>
              </a:rPr>
              <a:t>kurtosis</a:t>
            </a:r>
            <a:r>
              <a:rPr lang="nl-BE" dirty="0">
                <a:solidFill>
                  <a:srgbClr val="002060"/>
                </a:solidFill>
              </a:rPr>
              <a:t> automatisch </a:t>
            </a:r>
            <a:r>
              <a:rPr lang="nl-BE" i="1" dirty="0">
                <a:solidFill>
                  <a:srgbClr val="002060"/>
                </a:solidFill>
              </a:rPr>
              <a:t>SEMEAN, SESKEW en SEKURT </a:t>
            </a:r>
            <a:r>
              <a:rPr lang="nl-BE" dirty="0">
                <a:solidFill>
                  <a:srgbClr val="002060"/>
                </a:solidFill>
              </a:rPr>
              <a:t>aan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= telkens de standaardfout (</a:t>
            </a:r>
            <a:r>
              <a:rPr lang="nl-BE" i="1" dirty="0">
                <a:solidFill>
                  <a:srgbClr val="002060"/>
                </a:solidFill>
              </a:rPr>
              <a:t>Standard Error, SE</a:t>
            </a:r>
            <a:r>
              <a:rPr lang="nl-BE" dirty="0">
                <a:solidFill>
                  <a:srgbClr val="002060"/>
                </a:solidFill>
              </a:rPr>
              <a:t>) van die numerieke maten</a:t>
            </a:r>
          </a:p>
          <a:p>
            <a:pPr lvl="2"/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62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5ACCD8D-5BF9-4D03-85AF-1D8A3CED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2" y="3140167"/>
            <a:ext cx="16459108" cy="4017018"/>
          </a:xfrm>
          <a:prstGeom prst="rect">
            <a:avLst/>
          </a:prstGeom>
        </p:spPr>
      </p:pic>
      <p:sp>
        <p:nvSpPr>
          <p:cNvPr id="8" name="Pijl: gekromd links 7">
            <a:extLst>
              <a:ext uri="{FF2B5EF4-FFF2-40B4-BE49-F238E27FC236}">
                <a16:creationId xmlns:a16="http://schemas.microsoft.com/office/drawing/2014/main" id="{452FBC7B-A14E-41E4-9E1E-EE52AAD8A319}"/>
              </a:ext>
            </a:extLst>
          </p:cNvPr>
          <p:cNvSpPr/>
          <p:nvPr/>
        </p:nvSpPr>
        <p:spPr>
          <a:xfrm>
            <a:off x="7828089" y="504651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FC78E886-4CAB-4ED7-B86C-C521A51EC466}"/>
              </a:ext>
            </a:extLst>
          </p:cNvPr>
          <p:cNvSpPr/>
          <p:nvPr/>
        </p:nvSpPr>
        <p:spPr>
          <a:xfrm flipV="1">
            <a:off x="7828089" y="3772201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5DA97BD-821C-424C-BD16-F8226A9EA30C}"/>
              </a:ext>
            </a:extLst>
          </p:cNvPr>
          <p:cNvSpPr/>
          <p:nvPr/>
        </p:nvSpPr>
        <p:spPr>
          <a:xfrm>
            <a:off x="726602" y="4425696"/>
            <a:ext cx="6917782" cy="1296004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590E257E-8BE9-4D22-BDCE-D789706D4F78}"/>
              </a:ext>
            </a:extLst>
          </p:cNvPr>
          <p:cNvSpPr/>
          <p:nvPr/>
        </p:nvSpPr>
        <p:spPr>
          <a:xfrm>
            <a:off x="5585114" y="6320831"/>
            <a:ext cx="1071718" cy="34819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E345419C-C5AC-4F12-B20A-B568561B721E}"/>
              </a:ext>
            </a:extLst>
          </p:cNvPr>
          <p:cNvSpPr/>
          <p:nvPr/>
        </p:nvSpPr>
        <p:spPr>
          <a:xfrm>
            <a:off x="8841733" y="6326927"/>
            <a:ext cx="1071718" cy="34209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ADFEEF0E-01B9-435D-9AC9-4845C8EFC0F9}"/>
              </a:ext>
            </a:extLst>
          </p:cNvPr>
          <p:cNvSpPr/>
          <p:nvPr/>
        </p:nvSpPr>
        <p:spPr>
          <a:xfrm>
            <a:off x="11127733" y="6320831"/>
            <a:ext cx="1071718" cy="34819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119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CB4F4-8C27-428A-AC6D-3A07444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maten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11233F-E395-4677-B60B-9DCF42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52279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Numerieke maten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1306800" lvl="2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8F9F431-4600-467B-A6C8-8C0E3AE5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63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0F0FDF-CECD-47F7-A6E3-CFBDA63C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98" y="3532011"/>
            <a:ext cx="3247571" cy="215365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4E579EF-DFBE-4FBA-8A0D-E9F3125F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3532011"/>
            <a:ext cx="3487822" cy="437932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BD345F7-1271-4B65-85C7-D1ADE349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600" y="3532011"/>
            <a:ext cx="3487821" cy="470233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972CE111-FDDD-49CC-83F5-697ED974DCED}"/>
              </a:ext>
            </a:extLst>
          </p:cNvPr>
          <p:cNvSpPr/>
          <p:nvPr/>
        </p:nvSpPr>
        <p:spPr>
          <a:xfrm>
            <a:off x="1568197" y="5161548"/>
            <a:ext cx="324757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3E628DF-8F8C-4FAE-BE55-F46E9FC6E2FE}"/>
              </a:ext>
            </a:extLst>
          </p:cNvPr>
          <p:cNvSpPr/>
          <p:nvPr/>
        </p:nvSpPr>
        <p:spPr>
          <a:xfrm>
            <a:off x="5860525" y="4989656"/>
            <a:ext cx="3235350" cy="278274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97EA0E9C-F50C-460A-9417-3C98CC86BC4A}"/>
              </a:ext>
            </a:extLst>
          </p:cNvPr>
          <p:cNvSpPr/>
          <p:nvPr/>
        </p:nvSpPr>
        <p:spPr>
          <a:xfrm>
            <a:off x="9912600" y="4989656"/>
            <a:ext cx="348782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793E77EB-B374-429C-8BFE-0FF2C19EB3E4}"/>
              </a:ext>
            </a:extLst>
          </p:cNvPr>
          <p:cNvSpPr/>
          <p:nvPr/>
        </p:nvSpPr>
        <p:spPr>
          <a:xfrm>
            <a:off x="9912600" y="5721673"/>
            <a:ext cx="3487821" cy="139278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2B170FD4-53AC-4EE3-A614-AACAEC8C5D15}"/>
              </a:ext>
            </a:extLst>
          </p:cNvPr>
          <p:cNvSpPr/>
          <p:nvPr/>
        </p:nvSpPr>
        <p:spPr>
          <a:xfrm>
            <a:off x="9912599" y="7363339"/>
            <a:ext cx="3487821" cy="40906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6678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Bv. ‘W1_Relatiestatus’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64</a:t>
            </a:fld>
            <a:endParaRPr lang="en-GB" noProof="0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D9365A4-D747-4E33-8039-90909CAD05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877137" y="3177943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7998398" y="4148999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11" y="5631670"/>
            <a:ext cx="7133835" cy="3998431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004781" y="660897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358501" y="701509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7880014" y="6533550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30" y="3114038"/>
            <a:ext cx="6284700" cy="6364761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405866" y="4620992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469376" y="8848929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5613692-32CB-42E2-A3D6-19DA4AFE85B8}"/>
              </a:ext>
            </a:extLst>
          </p:cNvPr>
          <p:cNvGrpSpPr/>
          <p:nvPr/>
        </p:nvGrpSpPr>
        <p:grpSpPr>
          <a:xfrm>
            <a:off x="13224459" y="7120590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03FEA77E-5A64-4030-950C-9F0AD491ED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FD2C99C5-5E2E-4D89-8BBA-20B8C32D76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369417" y="8848929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178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opvragen</a:t>
            </a:r>
            <a:endParaRPr lang="nl-BE" i="1" dirty="0"/>
          </a:p>
          <a:p>
            <a:r>
              <a:rPr lang="nl-BE" b="1" i="1" dirty="0">
                <a:solidFill>
                  <a:srgbClr val="002060"/>
                </a:solidFill>
              </a:rPr>
              <a:t>Syntax </a:t>
            </a:r>
            <a:r>
              <a:rPr lang="nl-BE" b="1" dirty="0">
                <a:solidFill>
                  <a:srgbClr val="002060"/>
                </a:solidFill>
              </a:rPr>
              <a:t>en output:</a:t>
            </a:r>
            <a:endParaRPr lang="nl-BE" b="1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65</a:t>
            </a:fld>
            <a:endParaRPr lang="en-GB" noProof="0" dirty="0"/>
          </a:p>
        </p:txBody>
      </p: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F1E3CC2B-A8C4-4277-95FB-8DA7A5FF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42" y="3152534"/>
            <a:ext cx="7983064" cy="1724266"/>
          </a:xfrm>
          <a:prstGeom prst="rect">
            <a:avLst/>
          </a:prstGeom>
        </p:spPr>
      </p:pic>
      <p:pic>
        <p:nvPicPr>
          <p:cNvPr id="34" name="Tijdelijke aanduiding voor inhoud 33">
            <a:extLst>
              <a:ext uri="{FF2B5EF4-FFF2-40B4-BE49-F238E27FC236}">
                <a16:creationId xmlns:a16="http://schemas.microsoft.com/office/drawing/2014/main" id="{B2B03B95-5180-4235-AD2E-CA22D6B96B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769246"/>
            <a:ext cx="9630280" cy="5678822"/>
          </a:xfrm>
        </p:spPr>
      </p:pic>
    </p:spTree>
    <p:extLst>
      <p:ext uri="{BB962C8B-B14F-4D97-AF65-F5344CB8AC3E}">
        <p14:creationId xmlns:p14="http://schemas.microsoft.com/office/powerpoint/2010/main" val="1839141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Ook geen </a:t>
            </a:r>
            <a:r>
              <a:rPr lang="nl-BE" dirty="0" err="1">
                <a:solidFill>
                  <a:srgbClr val="002060"/>
                </a:solidFill>
              </a:rPr>
              <a:t>percentagelabels</a:t>
            </a:r>
            <a:r>
              <a:rPr lang="nl-BE" dirty="0">
                <a:solidFill>
                  <a:srgbClr val="002060"/>
                </a:solidFill>
              </a:rPr>
              <a:t> hier,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weinig informatief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66</a:t>
            </a:fld>
            <a:endParaRPr lang="en-GB" noProof="0" dirty="0"/>
          </a:p>
        </p:txBody>
      </p:sp>
      <p:pic>
        <p:nvPicPr>
          <p:cNvPr id="34" name="Tijdelijke aanduiding voor inhoud 33">
            <a:extLst>
              <a:ext uri="{FF2B5EF4-FFF2-40B4-BE49-F238E27FC236}">
                <a16:creationId xmlns:a16="http://schemas.microsoft.com/office/drawing/2014/main" id="{B2B03B95-5180-4235-AD2E-CA22D6B96B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7" y="3769246"/>
            <a:ext cx="9630280" cy="5678822"/>
          </a:xfrm>
        </p:spPr>
      </p:pic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9A5A786E-F19D-4BCD-BD1C-387A499528B5}"/>
              </a:ext>
            </a:extLst>
          </p:cNvPr>
          <p:cNvCxnSpPr>
            <a:cxnSpLocks/>
          </p:cNvCxnSpPr>
          <p:nvPr/>
        </p:nvCxnSpPr>
        <p:spPr>
          <a:xfrm>
            <a:off x="7146758" y="4283242"/>
            <a:ext cx="6304547" cy="4788569"/>
          </a:xfrm>
          <a:prstGeom prst="line">
            <a:avLst/>
          </a:prstGeom>
          <a:ln w="317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1E919CDE-8252-42E2-B0E7-DE0CBC6BD460}"/>
              </a:ext>
            </a:extLst>
          </p:cNvPr>
          <p:cNvCxnSpPr>
            <a:cxnSpLocks/>
          </p:cNvCxnSpPr>
          <p:nvPr/>
        </p:nvCxnSpPr>
        <p:spPr>
          <a:xfrm flipH="1">
            <a:off x="6998315" y="4283242"/>
            <a:ext cx="6304547" cy="4788569"/>
          </a:xfrm>
          <a:prstGeom prst="line">
            <a:avLst/>
          </a:prstGeom>
          <a:ln w="317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676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Taartdiagram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 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00246E4-C288-4CBA-AFB2-97132034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86" y="3161015"/>
            <a:ext cx="7371884" cy="5232148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AC97056-515B-4987-894C-9A549BF0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121" y="7188791"/>
            <a:ext cx="6910485" cy="2564809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67</a:t>
            </a:fld>
            <a:endParaRPr lang="en-GB" noProof="0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E0D0BBED-E50E-4950-A0C6-DE3D55B335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BE" dirty="0"/>
              <a:t>APA-richtlijnen bij maken van figuren? Zie checklist in tipkader p. 207:</a:t>
            </a:r>
          </a:p>
        </p:txBody>
      </p:sp>
    </p:spTree>
    <p:extLst>
      <p:ext uri="{BB962C8B-B14F-4D97-AF65-F5344CB8AC3E}">
        <p14:creationId xmlns:p14="http://schemas.microsoft.com/office/powerpoint/2010/main" val="2931346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‘W1_Diploma’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dialoogvensters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68</a:t>
            </a:fld>
            <a:endParaRPr lang="en-GB" noProof="0" dirty="0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1489321" y="3585175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8610582" y="455623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1" y="5940609"/>
            <a:ext cx="6771205" cy="3795180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302058" y="678935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655778" y="71954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073077" y="680597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16" y="3585175"/>
            <a:ext cx="6058274" cy="6125695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679405" y="4620992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956285" y="8945535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25613692-32CB-42E2-A3D6-19DA4AFE85B8}"/>
              </a:ext>
            </a:extLst>
          </p:cNvPr>
          <p:cNvGrpSpPr/>
          <p:nvPr/>
        </p:nvGrpSpPr>
        <p:grpSpPr>
          <a:xfrm>
            <a:off x="13206715" y="7570721"/>
            <a:ext cx="1094875" cy="511615"/>
            <a:chOff x="11574378" y="2683042"/>
            <a:chExt cx="1094875" cy="511615"/>
          </a:xfrm>
        </p:grpSpPr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03FEA77E-5A64-4030-950C-9F0AD491ED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FD2C99C5-5E2E-4D89-8BBA-20B8C32D76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402677" y="908606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291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‘W1_Diploma’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OF</a:t>
            </a:r>
            <a:r>
              <a:rPr lang="nl-BE" dirty="0">
                <a:solidFill>
                  <a:srgbClr val="002060"/>
                </a:solidFill>
              </a:rPr>
              <a:t> via </a:t>
            </a:r>
            <a:r>
              <a:rPr lang="nl-BE" i="1" dirty="0">
                <a:solidFill>
                  <a:srgbClr val="002060"/>
                </a:solidFill>
              </a:rPr>
              <a:t>Syntax Editor:</a:t>
            </a:r>
            <a:r>
              <a:rPr lang="nl-BE" dirty="0">
                <a:solidFill>
                  <a:srgbClr val="002060"/>
                </a:solidFill>
              </a:rPr>
              <a:t> kopiëren, plakken en aanpassen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802114-A1BA-4B04-9EF9-C934C68C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1" y="4335747"/>
            <a:ext cx="9655658" cy="2510223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60EA4E1B-1A56-4723-8AB5-E1EA9E917B48}"/>
              </a:ext>
            </a:extLst>
          </p:cNvPr>
          <p:cNvSpPr/>
          <p:nvPr/>
        </p:nvSpPr>
        <p:spPr>
          <a:xfrm>
            <a:off x="5666873" y="4335747"/>
            <a:ext cx="1961148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46E30B7A-10DD-49C1-BD25-2EB6D094AC1B}"/>
              </a:ext>
            </a:extLst>
          </p:cNvPr>
          <p:cNvSpPr/>
          <p:nvPr/>
        </p:nvSpPr>
        <p:spPr>
          <a:xfrm>
            <a:off x="7828089" y="504651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29820601-BDA1-4CD1-898E-2F3B3A7AF355}"/>
              </a:ext>
            </a:extLst>
          </p:cNvPr>
          <p:cNvSpPr/>
          <p:nvPr/>
        </p:nvSpPr>
        <p:spPr>
          <a:xfrm>
            <a:off x="5666873" y="5678100"/>
            <a:ext cx="1455822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FD36323B-943B-41AF-A95C-81B55611B4DA}"/>
              </a:ext>
            </a:extLst>
          </p:cNvPr>
          <p:cNvSpPr/>
          <p:nvPr/>
        </p:nvSpPr>
        <p:spPr>
          <a:xfrm>
            <a:off x="2444718" y="4740442"/>
            <a:ext cx="1455822" cy="33013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1338A88B-8A88-41C2-A713-DE519C7104B1}"/>
              </a:ext>
            </a:extLst>
          </p:cNvPr>
          <p:cNvSpPr/>
          <p:nvPr/>
        </p:nvSpPr>
        <p:spPr>
          <a:xfrm>
            <a:off x="2444718" y="6082796"/>
            <a:ext cx="1549766" cy="29394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431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Same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Same Variables</a:t>
            </a:r>
          </a:p>
          <a:p>
            <a:r>
              <a:rPr lang="nl-BE" dirty="0">
                <a:solidFill>
                  <a:srgbClr val="002060"/>
                </a:solidFill>
              </a:rPr>
              <a:t>Geef nieuwe labels in bij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</a:t>
            </a:fld>
            <a:endParaRPr lang="en-GB" noProof="0" dirty="0"/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60180074-ACD5-4F45-B2CA-AB6B7C33137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2" y="3019479"/>
            <a:ext cx="8182705" cy="4797623"/>
          </a:xfrm>
        </p:spPr>
      </p:pic>
      <p:sp>
        <p:nvSpPr>
          <p:cNvPr id="48" name="Rechthoek 47">
            <a:extLst>
              <a:ext uri="{FF2B5EF4-FFF2-40B4-BE49-F238E27FC236}">
                <a16:creationId xmlns:a16="http://schemas.microsoft.com/office/drawing/2014/main" id="{146A1F64-D94B-4215-BA8F-7D9C92F5E126}"/>
              </a:ext>
            </a:extLst>
          </p:cNvPr>
          <p:cNvSpPr/>
          <p:nvPr/>
        </p:nvSpPr>
        <p:spPr>
          <a:xfrm>
            <a:off x="4606740" y="3161455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9C261FAD-FEB9-43F7-A5B3-B9F3EC8D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520" y="5805457"/>
            <a:ext cx="7010582" cy="281689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3D00185-C761-4020-8EBD-333C24CD1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505" y="4166275"/>
            <a:ext cx="8053205" cy="8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91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Geen </a:t>
            </a:r>
            <a:r>
              <a:rPr lang="nl-BE" dirty="0" err="1">
                <a:sym typeface="Wingdings" panose="05000000000000000000" pitchFamily="2" charset="2"/>
              </a:rPr>
              <a:t>percentagelabels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Oplossing: </a:t>
            </a:r>
            <a:r>
              <a:rPr lang="nl-BE" b="1" i="1" dirty="0">
                <a:sym typeface="Wingdings" panose="05000000000000000000" pitchFamily="2" charset="2"/>
              </a:rPr>
              <a:t>Chart Editor</a:t>
            </a:r>
            <a:br>
              <a:rPr lang="nl-BE" i="1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openen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Dubbelklikken op output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70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BFA2F19C-09AC-459C-82EA-6267F9E7BF0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69" y="2776092"/>
            <a:ext cx="10249441" cy="6043931"/>
          </a:xfrm>
        </p:spPr>
      </p:pic>
    </p:spTree>
    <p:extLst>
      <p:ext uri="{BB962C8B-B14F-4D97-AF65-F5344CB8AC3E}">
        <p14:creationId xmlns:p14="http://schemas.microsoft.com/office/powerpoint/2010/main" val="19810811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  <a:endParaRPr lang="nl-BE" b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lvl="1"/>
            <a:r>
              <a:rPr lang="nl-BE" b="1" i="1" dirty="0">
                <a:sym typeface="Wingdings" panose="05000000000000000000" pitchFamily="2" charset="2"/>
              </a:rPr>
              <a:t>Chart Editor </a:t>
            </a:r>
            <a:r>
              <a:rPr lang="nl-BE" dirty="0">
                <a:sym typeface="Wingdings" panose="05000000000000000000" pitchFamily="2" charset="2"/>
              </a:rPr>
              <a:t>(zie handboek p. 209)</a:t>
            </a:r>
            <a:br>
              <a:rPr lang="nl-BE" dirty="0">
                <a:sym typeface="Wingdings" panose="05000000000000000000" pitchFamily="2" charset="2"/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71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4204B63-579A-4122-AA46-B9250D76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89"/>
          <a:stretch/>
        </p:blipFill>
        <p:spPr>
          <a:xfrm>
            <a:off x="1411092" y="3741821"/>
            <a:ext cx="7721969" cy="5484315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5CBA079E-01AD-4497-936B-2485A36678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23" y="2466474"/>
            <a:ext cx="7542989" cy="4451601"/>
          </a:xfrm>
        </p:spPr>
      </p:pic>
      <p:cxnSp>
        <p:nvCxnSpPr>
          <p:cNvPr id="9" name="Rechte verbindingslijn met pijl 18">
            <a:extLst>
              <a:ext uri="{FF2B5EF4-FFF2-40B4-BE49-F238E27FC236}">
                <a16:creationId xmlns:a16="http://schemas.microsoft.com/office/drawing/2014/main" id="{092B6300-345C-47B9-B1A6-F9713EF68E26}"/>
              </a:ext>
            </a:extLst>
          </p:cNvPr>
          <p:cNvCxnSpPr>
            <a:cxnSpLocks/>
          </p:cNvCxnSpPr>
          <p:nvPr/>
        </p:nvCxnSpPr>
        <p:spPr>
          <a:xfrm flipV="1">
            <a:off x="8752183" y="459898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59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Staafdiagram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</a:t>
            </a:r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72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F600B6-26BF-479B-B380-3968F067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91" y="3281818"/>
            <a:ext cx="1215559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dialoogvensters</a:t>
            </a: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73</a:t>
            </a:fld>
            <a:endParaRPr lang="en-GB" noProof="0" dirty="0"/>
          </a:p>
        </p:txBody>
      </p:sp>
      <p:pic>
        <p:nvPicPr>
          <p:cNvPr id="7" name="Tijdelijke aanduiding voor inhoud 10">
            <a:extLst>
              <a:ext uri="{FF2B5EF4-FFF2-40B4-BE49-F238E27FC236}">
                <a16:creationId xmlns:a16="http://schemas.microsoft.com/office/drawing/2014/main" id="{74C283C9-2F68-4CF4-BF04-BC4041A4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1" b="54985"/>
          <a:stretch/>
        </p:blipFill>
        <p:spPr>
          <a:xfrm>
            <a:off x="1489321" y="3585175"/>
            <a:ext cx="8342366" cy="224974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8610582" y="455623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CEEF45-B2A9-43C8-B4FC-BDDE59C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2" y="5940609"/>
            <a:ext cx="6771202" cy="3795180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5302058" y="6789357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4655778" y="7195476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073077" y="680597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E990102-2F98-4F8E-A42D-D312D416D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632" y="3585175"/>
            <a:ext cx="6048641" cy="6125695"/>
          </a:xfrm>
          <a:prstGeom prst="rect">
            <a:avLst/>
          </a:prstGeom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11886972" y="5274995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4956285" y="8945535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1402677" y="908606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896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OF</a:t>
            </a:r>
            <a:r>
              <a:rPr lang="nl-BE" dirty="0">
                <a:solidFill>
                  <a:srgbClr val="002060"/>
                </a:solidFill>
              </a:rPr>
              <a:t> via </a:t>
            </a:r>
            <a:r>
              <a:rPr lang="nl-BE" i="1" dirty="0">
                <a:solidFill>
                  <a:srgbClr val="002060"/>
                </a:solidFill>
              </a:rPr>
              <a:t>Syntax Editor: </a:t>
            </a:r>
            <a:r>
              <a:rPr lang="nl-BE" dirty="0">
                <a:solidFill>
                  <a:srgbClr val="002060"/>
                </a:solidFill>
              </a:rPr>
              <a:t>kopiëren, plakken en aanpassen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4802114-A1BA-4B04-9EF9-C934C68C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68" y="4363632"/>
            <a:ext cx="12183017" cy="3761506"/>
          </a:xfrm>
          <a:prstGeom prst="rect">
            <a:avLst/>
          </a:prstGeom>
        </p:spPr>
      </p:pic>
      <p:sp>
        <p:nvSpPr>
          <p:cNvPr id="33" name="Rechthoek 32">
            <a:extLst>
              <a:ext uri="{FF2B5EF4-FFF2-40B4-BE49-F238E27FC236}">
                <a16:creationId xmlns:a16="http://schemas.microsoft.com/office/drawing/2014/main" id="{60EA4E1B-1A56-4723-8AB5-E1EA9E917B48}"/>
              </a:ext>
            </a:extLst>
          </p:cNvPr>
          <p:cNvSpPr/>
          <p:nvPr/>
        </p:nvSpPr>
        <p:spPr>
          <a:xfrm>
            <a:off x="5666873" y="4335747"/>
            <a:ext cx="1961148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Pijl: gekromd links 33">
            <a:extLst>
              <a:ext uri="{FF2B5EF4-FFF2-40B4-BE49-F238E27FC236}">
                <a16:creationId xmlns:a16="http://schemas.microsoft.com/office/drawing/2014/main" id="{46E30B7A-10DD-49C1-BD25-2EB6D094AC1B}"/>
              </a:ext>
            </a:extLst>
          </p:cNvPr>
          <p:cNvSpPr/>
          <p:nvPr/>
        </p:nvSpPr>
        <p:spPr>
          <a:xfrm>
            <a:off x="8669337" y="6700596"/>
            <a:ext cx="841248" cy="1134828"/>
          </a:xfrm>
          <a:prstGeom prst="curvedLeftArrow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29820601-BDA1-4CD1-898E-2F3B3A7AF355}"/>
              </a:ext>
            </a:extLst>
          </p:cNvPr>
          <p:cNvSpPr/>
          <p:nvPr/>
        </p:nvSpPr>
        <p:spPr>
          <a:xfrm>
            <a:off x="5666873" y="5678100"/>
            <a:ext cx="1455822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FD36323B-943B-41AF-A95C-81B55611B4DA}"/>
              </a:ext>
            </a:extLst>
          </p:cNvPr>
          <p:cNvSpPr/>
          <p:nvPr/>
        </p:nvSpPr>
        <p:spPr>
          <a:xfrm>
            <a:off x="2444718" y="4740443"/>
            <a:ext cx="2572450" cy="29302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1338A88B-8A88-41C2-A713-DE519C7104B1}"/>
              </a:ext>
            </a:extLst>
          </p:cNvPr>
          <p:cNvSpPr/>
          <p:nvPr/>
        </p:nvSpPr>
        <p:spPr>
          <a:xfrm>
            <a:off x="2444718" y="6082796"/>
            <a:ext cx="2724148" cy="330137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817DD20-1F82-4979-B062-16CDD6D71255}"/>
              </a:ext>
            </a:extLst>
          </p:cNvPr>
          <p:cNvSpPr/>
          <p:nvPr/>
        </p:nvSpPr>
        <p:spPr>
          <a:xfrm>
            <a:off x="5626064" y="7057569"/>
            <a:ext cx="245915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B273AE1-DB72-4724-AFB5-E859043D8BCC}"/>
              </a:ext>
            </a:extLst>
          </p:cNvPr>
          <p:cNvSpPr/>
          <p:nvPr/>
        </p:nvSpPr>
        <p:spPr>
          <a:xfrm>
            <a:off x="2403910" y="7462265"/>
            <a:ext cx="2764956" cy="293941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715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Verder aanpassingen mogelijk </a:t>
            </a:r>
            <a:br>
              <a:rPr lang="nl-BE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via </a:t>
            </a:r>
            <a:r>
              <a:rPr lang="nl-BE" b="1" i="1" dirty="0">
                <a:sym typeface="Wingdings" panose="05000000000000000000" pitchFamily="2" charset="2"/>
              </a:rPr>
              <a:t>Chart Editor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Dubbelklikken op grafiekelementen</a:t>
            </a:r>
            <a:br>
              <a:rPr lang="nl-BE" dirty="0">
                <a:sym typeface="Wingdings" panose="05000000000000000000" pitchFamily="2" charset="2"/>
              </a:rPr>
            </a:br>
            <a:r>
              <a:rPr lang="nl-BE" dirty="0">
                <a:sym typeface="Wingdings" panose="05000000000000000000" pitchFamily="2" charset="2"/>
              </a:rPr>
              <a:t>opent </a:t>
            </a:r>
            <a:r>
              <a:rPr lang="nl-BE" b="1" i="1" dirty="0" err="1">
                <a:sym typeface="Wingdings" panose="05000000000000000000" pitchFamily="2" charset="2"/>
              </a:rPr>
              <a:t>Properties</a:t>
            </a:r>
            <a:r>
              <a:rPr lang="nl-BE" b="1" i="1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</a:rPr>
              <a:t>dialoogvenster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Bv. x-as: op 1 laten beginnen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Bv. balkjes: intervallen aanpassen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75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772A5BC-9F2F-4208-8406-90971F8997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9"/>
          <a:stretch/>
        </p:blipFill>
        <p:spPr>
          <a:xfrm>
            <a:off x="8288521" y="2610852"/>
            <a:ext cx="8723086" cy="5804990"/>
          </a:xfr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C9EE2B2-8313-4A7F-8402-D0D1A219F5FE}"/>
              </a:ext>
            </a:extLst>
          </p:cNvPr>
          <p:cNvSpPr/>
          <p:nvPr/>
        </p:nvSpPr>
        <p:spPr>
          <a:xfrm>
            <a:off x="9138908" y="7470284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2354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opvragen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Output: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76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772A5BC-9F2F-4208-8406-90971F8997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8"/>
          <a:stretch/>
        </p:blipFill>
        <p:spPr>
          <a:xfrm>
            <a:off x="8372742" y="3825472"/>
            <a:ext cx="7424722" cy="5804629"/>
          </a:xfr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1616298-E0FB-4142-8726-F752ABE8F0D2}"/>
              </a:ext>
            </a:extLst>
          </p:cNvPr>
          <p:cNvSpPr/>
          <p:nvPr/>
        </p:nvSpPr>
        <p:spPr>
          <a:xfrm>
            <a:off x="9175003" y="8750623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7DC87C2-1D7C-4F8C-96C8-7DF0E7E49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22" y="2535480"/>
            <a:ext cx="4160574" cy="7094621"/>
          </a:xfrm>
          <a:prstGeom prst="rect">
            <a:avLst/>
          </a:prstGeom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8A461430-C6D2-42F9-AE04-09A0EFE43987}"/>
              </a:ext>
            </a:extLst>
          </p:cNvPr>
          <p:cNvSpPr/>
          <p:nvPr/>
        </p:nvSpPr>
        <p:spPr>
          <a:xfrm>
            <a:off x="2823922" y="2535480"/>
            <a:ext cx="1191127" cy="404696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07ECB8-9412-4E14-BE35-404D5E25C93D}"/>
              </a:ext>
            </a:extLst>
          </p:cNvPr>
          <p:cNvSpPr/>
          <p:nvPr/>
        </p:nvSpPr>
        <p:spPr>
          <a:xfrm>
            <a:off x="5895474" y="3332746"/>
            <a:ext cx="1089022" cy="492725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0E66843F-4A50-4E2F-94E1-38FF2858BA29}"/>
              </a:ext>
            </a:extLst>
          </p:cNvPr>
          <p:cNvSpPr/>
          <p:nvPr/>
        </p:nvSpPr>
        <p:spPr>
          <a:xfrm>
            <a:off x="3056021" y="4018547"/>
            <a:ext cx="2959767" cy="604190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66C45AB3-F61C-4AF6-8DA4-50C19D4A093A}"/>
              </a:ext>
            </a:extLst>
          </p:cNvPr>
          <p:cNvSpPr/>
          <p:nvPr/>
        </p:nvSpPr>
        <p:spPr>
          <a:xfrm>
            <a:off x="4872788" y="9137376"/>
            <a:ext cx="575931" cy="341423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C188893A-AB5C-4B74-B052-5F6705B9A016}"/>
              </a:ext>
            </a:extLst>
          </p:cNvPr>
          <p:cNvGrpSpPr/>
          <p:nvPr/>
        </p:nvGrpSpPr>
        <p:grpSpPr>
          <a:xfrm>
            <a:off x="6990235" y="3384858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397881E-50DE-42B7-A8A7-66ADDA2D871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12222BE-B3B2-4855-BF06-3DA44C38F27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FD56E3A9-EA69-4AAD-BD70-96940F3DFA58}"/>
              </a:ext>
            </a:extLst>
          </p:cNvPr>
          <p:cNvGrpSpPr/>
          <p:nvPr/>
        </p:nvGrpSpPr>
        <p:grpSpPr>
          <a:xfrm>
            <a:off x="2674007" y="3799823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B341689-58C3-46DA-A9BB-1EF3CEB55E7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C6F938DF-FA60-4588-9907-B7A04D2F6CC8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5609606C-2514-4AC6-AFBA-B7EC078C03C4}"/>
              </a:ext>
            </a:extLst>
          </p:cNvPr>
          <p:cNvGrpSpPr/>
          <p:nvPr/>
        </p:nvGrpSpPr>
        <p:grpSpPr>
          <a:xfrm>
            <a:off x="5345053" y="8680537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F1CA4335-7769-4AF5-83CB-29161D86D97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9CC13FC9-1B62-454E-8BB1-9B9C327F0BC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8581D727-3DDD-468E-9F4F-312F27A4E849}"/>
              </a:ext>
            </a:extLst>
          </p:cNvPr>
          <p:cNvGrpSpPr/>
          <p:nvPr/>
        </p:nvGrpSpPr>
        <p:grpSpPr>
          <a:xfrm>
            <a:off x="8654759" y="8881095"/>
            <a:ext cx="1094875" cy="511615"/>
            <a:chOff x="11574378" y="2683042"/>
            <a:chExt cx="1094875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E9449AFC-E8B6-44D6-A98E-9A227272C87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D8DC375C-EFAE-4089-876D-D8E4EE68ADD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700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  <a:endParaRPr lang="nl-BE" b="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Histogram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</a:p>
          <a:p>
            <a:pPr lvl="1"/>
            <a:r>
              <a:rPr lang="nl-BE" dirty="0"/>
              <a:t>Bv.</a:t>
            </a:r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77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F600B6-26BF-479B-B380-3968F067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36" y="3086667"/>
            <a:ext cx="9679001" cy="65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5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397564EC-069D-485C-8530-ED708BFF3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12" t="5098"/>
          <a:stretch/>
        </p:blipFill>
        <p:spPr>
          <a:xfrm>
            <a:off x="699666" y="3106680"/>
            <a:ext cx="5673875" cy="527811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4A77DC3C-0424-4A0D-B900-61FCFD8FA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436" y="3766813"/>
            <a:ext cx="3356083" cy="376259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1363D128-BE98-4708-87EC-3D5F500A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702" y="3106680"/>
            <a:ext cx="7140480" cy="5159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opvragen: </a:t>
            </a:r>
            <a:r>
              <a:rPr lang="nl-BE" i="1" dirty="0" err="1">
                <a:sym typeface="Wingdings" panose="05000000000000000000" pitchFamily="2" charset="2"/>
              </a:rPr>
              <a:t>Graphs</a:t>
            </a:r>
            <a:r>
              <a:rPr lang="nl-BE" i="1" dirty="0"/>
              <a:t> ›› (</a:t>
            </a:r>
            <a:r>
              <a:rPr lang="nl-BE" i="1" dirty="0" err="1"/>
              <a:t>Legacy</a:t>
            </a:r>
            <a:r>
              <a:rPr lang="nl-BE" i="1" dirty="0"/>
              <a:t> </a:t>
            </a:r>
            <a:r>
              <a:rPr lang="nl-BE" i="1" dirty="0" err="1"/>
              <a:t>Dialogs</a:t>
            </a:r>
            <a:r>
              <a:rPr lang="nl-BE" i="1" dirty="0"/>
              <a:t> ››) Boxplot</a:t>
            </a:r>
          </a:p>
          <a:p>
            <a:r>
              <a:rPr lang="nl-BE" dirty="0">
                <a:solidFill>
                  <a:srgbClr val="002060"/>
                </a:solidFill>
              </a:rPr>
              <a:t>Bv: ‘W1_Relstress1_Gem’</a:t>
            </a:r>
            <a:r>
              <a:rPr lang="nl-BE" b="1" dirty="0"/>
              <a:t> </a:t>
            </a:r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78</a:t>
            </a:fld>
            <a:endParaRPr lang="en-GB" noProof="0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A501EAB1-E5AC-456E-8F6A-2515CD7D4773}"/>
              </a:ext>
            </a:extLst>
          </p:cNvPr>
          <p:cNvGrpSpPr/>
          <p:nvPr/>
        </p:nvGrpSpPr>
        <p:grpSpPr>
          <a:xfrm>
            <a:off x="6373541" y="6456770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6E51D577-C7F2-48B2-A935-B2F531E7DA0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78593CE-E07E-452E-B047-68933A9CB30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BB71FC88-F86E-420F-9146-11A8BB29372C}"/>
              </a:ext>
            </a:extLst>
          </p:cNvPr>
          <p:cNvCxnSpPr>
            <a:cxnSpLocks/>
          </p:cNvCxnSpPr>
          <p:nvPr/>
        </p:nvCxnSpPr>
        <p:spPr>
          <a:xfrm flipV="1">
            <a:off x="12003751" y="4478139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DAC27D24-3104-4184-93DA-EF4DC527C93A}"/>
              </a:ext>
            </a:extLst>
          </p:cNvPr>
          <p:cNvGrpSpPr/>
          <p:nvPr/>
        </p:nvGrpSpPr>
        <p:grpSpPr>
          <a:xfrm>
            <a:off x="8170634" y="4401490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C8FFE12A-DCFF-4179-B122-DFE6DF0795C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CF4C42C2-D905-41D6-BB52-B3DD940B9F9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75AD961-79DF-4193-8B81-150B514DE9BB}"/>
              </a:ext>
            </a:extLst>
          </p:cNvPr>
          <p:cNvGrpSpPr/>
          <p:nvPr/>
        </p:nvGrpSpPr>
        <p:grpSpPr>
          <a:xfrm>
            <a:off x="6731502" y="6929006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E25B05D9-EE85-48AF-A04B-CFF5C7F1B9C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D706D04-DB15-4932-A725-1E2264E06B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CBD047F7-ADE9-4557-A14C-0B6F0054762A}"/>
              </a:ext>
            </a:extLst>
          </p:cNvPr>
          <p:cNvGrpSpPr/>
          <p:nvPr/>
        </p:nvGrpSpPr>
        <p:grpSpPr>
          <a:xfrm>
            <a:off x="12563067" y="8048191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AF5EC336-887D-40DF-85DB-5AB59275A4F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E06E099-F848-41B9-9482-03CCB36F333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AB090C6-36DD-410D-93CC-B8094D70C5B2}"/>
              </a:ext>
            </a:extLst>
          </p:cNvPr>
          <p:cNvGrpSpPr/>
          <p:nvPr/>
        </p:nvGrpSpPr>
        <p:grpSpPr>
          <a:xfrm>
            <a:off x="12288126" y="4229878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6774623-FD63-4AD6-853A-C34559414421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0695FE5A-5CC5-4024-849C-DF862075D5B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5A7D10CB-03C3-43E4-B4C7-CA3F480D5310}"/>
              </a:ext>
            </a:extLst>
          </p:cNvPr>
          <p:cNvGrpSpPr/>
          <p:nvPr/>
        </p:nvGrpSpPr>
        <p:grpSpPr>
          <a:xfrm>
            <a:off x="5471131" y="6789357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11C0F62B-E665-4F3B-B292-1CDF6BCD57B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322B533-10B4-4C43-B8FF-C065B9F9927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04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opvragen</a:t>
            </a:r>
            <a:endParaRPr lang="nl-BE" i="1" dirty="0"/>
          </a:p>
          <a:p>
            <a:r>
              <a:rPr lang="nl-BE" b="1" i="1" dirty="0">
                <a:solidFill>
                  <a:srgbClr val="002060"/>
                </a:solidFill>
              </a:rPr>
              <a:t>Syntax </a:t>
            </a:r>
            <a:r>
              <a:rPr lang="nl-BE" b="1" dirty="0">
                <a:solidFill>
                  <a:srgbClr val="002060"/>
                </a:solidFill>
              </a:rPr>
              <a:t>en output: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79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EB40FC-13E2-4ED4-83EC-8EF79CDE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41" y="3169329"/>
            <a:ext cx="6884759" cy="316611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7F69E59-49BC-4316-85D8-1D6ED960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92" y="3812208"/>
            <a:ext cx="9169234" cy="54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0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06EEA-8078-4BBA-8D36-B6B4C28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52E4D9-4454-4D7D-BDCB-537CA391F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</a:t>
            </a:r>
          </a:p>
          <a:p>
            <a:r>
              <a:rPr lang="nl-BE" dirty="0"/>
              <a:t>= codering variabele vervangen, </a:t>
            </a:r>
            <a:r>
              <a:rPr lang="nl-BE" b="1" dirty="0"/>
              <a:t>MAAR</a:t>
            </a:r>
            <a:endParaRPr lang="nl-BE" dirty="0"/>
          </a:p>
          <a:p>
            <a:pPr lvl="1"/>
            <a:r>
              <a:rPr lang="nl-BE" dirty="0"/>
              <a:t>Nieuwe variabele met nieuwe waarden</a:t>
            </a:r>
          </a:p>
          <a:p>
            <a:pPr lvl="1"/>
            <a:r>
              <a:rPr lang="nl-BE" dirty="0"/>
              <a:t>Oorspronkelijke variabele met oude waarden blijft bestaan</a:t>
            </a:r>
          </a:p>
          <a:p>
            <a:r>
              <a:rPr lang="nl-BE" dirty="0"/>
              <a:t>Bv. Categorische variabele binair maken</a:t>
            </a:r>
          </a:p>
          <a:p>
            <a:pPr lvl="1"/>
            <a:r>
              <a:rPr lang="nl-BE" dirty="0"/>
              <a:t>‘W1_Corona’ </a:t>
            </a:r>
          </a:p>
          <a:p>
            <a:pPr lvl="2"/>
            <a:r>
              <a:rPr lang="nl-BE" dirty="0"/>
              <a:t>van 4 naar 2 categorieën</a:t>
            </a:r>
          </a:p>
          <a:p>
            <a:pPr lvl="2"/>
            <a:r>
              <a:rPr lang="nl-BE" dirty="0"/>
              <a:t>‘0 = Geen symptomen’</a:t>
            </a:r>
            <a:br>
              <a:rPr lang="nl-BE" dirty="0"/>
            </a:br>
            <a:r>
              <a:rPr lang="nl-BE" dirty="0"/>
              <a:t>‘1 = Wel symptomen’</a:t>
            </a:r>
            <a:br>
              <a:rPr lang="nl-BE" dirty="0"/>
            </a:b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FA76985-DA04-4EE1-AF07-498BF47C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</a:t>
            </a:fld>
            <a:endParaRPr lang="en-GB" noProof="0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7BBD5B6C-72A4-41BB-9611-181C7DF799F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9"/>
          <a:stretch/>
        </p:blipFill>
        <p:spPr>
          <a:xfrm>
            <a:off x="8898873" y="4204891"/>
            <a:ext cx="6922654" cy="5548709"/>
          </a:xfrm>
        </p:spPr>
      </p:pic>
    </p:spTree>
    <p:extLst>
      <p:ext uri="{BB962C8B-B14F-4D97-AF65-F5344CB8AC3E}">
        <p14:creationId xmlns:p14="http://schemas.microsoft.com/office/powerpoint/2010/main" val="1356550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Boxplot rapporteren:</a:t>
            </a:r>
            <a:endParaRPr lang="nl-BE" i="1" dirty="0"/>
          </a:p>
          <a:p>
            <a:r>
              <a:rPr lang="nl-BE" b="1" dirty="0">
                <a:solidFill>
                  <a:srgbClr val="002060"/>
                </a:solidFill>
              </a:rPr>
              <a:t>Nooit</a:t>
            </a:r>
            <a:r>
              <a:rPr lang="nl-BE" dirty="0">
                <a:solidFill>
                  <a:srgbClr val="002060"/>
                </a:solidFill>
              </a:rPr>
              <a:t> SPSS-output gebruiken, maar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volgens </a:t>
            </a:r>
            <a:r>
              <a:rPr lang="nl-BE" b="1" dirty="0">
                <a:solidFill>
                  <a:srgbClr val="002060"/>
                </a:solidFill>
              </a:rPr>
              <a:t>APA-voorschriften</a:t>
            </a:r>
            <a:r>
              <a:rPr lang="nl-BE" dirty="0">
                <a:solidFill>
                  <a:srgbClr val="002060"/>
                </a:solidFill>
              </a:rPr>
              <a:t>!</a:t>
            </a:r>
            <a:endParaRPr lang="nl-BE" dirty="0"/>
          </a:p>
          <a:p>
            <a:pPr marL="720000" lvl="1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80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DE609D-7104-4E22-8815-9C866DDC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621" y="1687932"/>
            <a:ext cx="5196862" cy="77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8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E4788-FBBE-499D-9E48-AA2D568E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Grafische voorstellingen opvragen en rapporteren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7E3422-DA34-4DC9-81C6-0DBA0CD49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Metrische variabelen: histogram of boxplot?</a:t>
            </a:r>
          </a:p>
          <a:p>
            <a:r>
              <a:rPr lang="nl-BE" dirty="0"/>
              <a:t>Zelfde verhaal, andere vorm</a:t>
            </a:r>
          </a:p>
          <a:p>
            <a:pPr lvl="1"/>
            <a:r>
              <a:rPr lang="nl-BE" dirty="0"/>
              <a:t>Bij 1</a:t>
            </a:r>
            <a:r>
              <a:rPr lang="nl-BE" baseline="30000" dirty="0"/>
              <a:t>e</a:t>
            </a:r>
            <a:r>
              <a:rPr lang="nl-BE" dirty="0"/>
              <a:t> </a:t>
            </a:r>
            <a:r>
              <a:rPr lang="nl-BE" b="1" dirty="0"/>
              <a:t>verkenning</a:t>
            </a:r>
            <a:r>
              <a:rPr lang="nl-BE" dirty="0"/>
              <a:t> variabele: kijk naar </a:t>
            </a:r>
            <a:r>
              <a:rPr lang="nl-BE" b="1" dirty="0"/>
              <a:t>beide</a:t>
            </a:r>
          </a:p>
          <a:p>
            <a:r>
              <a:rPr lang="nl-BE" b="1" dirty="0">
                <a:solidFill>
                  <a:srgbClr val="002060"/>
                </a:solidFill>
              </a:rPr>
              <a:t>Boxplots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relatieve ligging van alle waarden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hoeveel % ligt waar? 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Box = </a:t>
            </a:r>
            <a:r>
              <a:rPr lang="nl-BE" dirty="0" err="1">
                <a:solidFill>
                  <a:srgbClr val="002060"/>
                </a:solidFill>
              </a:rPr>
              <a:t>middenste</a:t>
            </a:r>
            <a:r>
              <a:rPr lang="nl-BE" dirty="0">
                <a:solidFill>
                  <a:srgbClr val="002060"/>
                </a:solidFill>
              </a:rPr>
              <a:t> 50 %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(extreme) uitschieters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Goed bij </a:t>
            </a:r>
            <a:r>
              <a:rPr lang="nl-BE" b="1" dirty="0">
                <a:solidFill>
                  <a:srgbClr val="002060"/>
                </a:solidFill>
              </a:rPr>
              <a:t>vergelijken groepen </a:t>
            </a:r>
            <a:r>
              <a:rPr lang="nl-BE" dirty="0">
                <a:solidFill>
                  <a:srgbClr val="002060"/>
                </a:solidFill>
              </a:rPr>
              <a:t>(zie H10)</a:t>
            </a:r>
          </a:p>
          <a:p>
            <a:r>
              <a:rPr lang="nl-BE" b="1" dirty="0">
                <a:solidFill>
                  <a:srgbClr val="002060"/>
                </a:solidFill>
              </a:rPr>
              <a:t>Histogram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Info over exacte frequenties van de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(intervallen van) mogelijke waarden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Vaakst aangewend in rapportering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8CAF14-581B-49C1-A2C2-293DC9D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81</a:t>
            </a:fld>
            <a:endParaRPr lang="en-GB" noProof="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0CE3741-733D-4FCA-A98C-799981D6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04" y="5644605"/>
            <a:ext cx="5895317" cy="398549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9E78A80-DD44-449C-8F3B-339BA46B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379" y="1779974"/>
            <a:ext cx="3156889" cy="4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1E690-F2DE-4C55-B94C-C1B9C15C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Betrouwbaarheidsintervallen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A97A76C-DAC6-41DB-A5ED-7F3883AEC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6400" indent="0">
                  <a:buNone/>
                </a:pPr>
                <a:r>
                  <a:rPr lang="nl-BE" b="1" dirty="0"/>
                  <a:t>Herhaling theorie (zie H2):</a:t>
                </a:r>
              </a:p>
              <a:p>
                <a:r>
                  <a:rPr lang="nl-BE" b="1" dirty="0"/>
                  <a:t>Populatieparameters </a:t>
                </a:r>
                <a:r>
                  <a:rPr lang="nl-BE" dirty="0"/>
                  <a:t>(bv. μ) vaak </a:t>
                </a:r>
                <a:r>
                  <a:rPr lang="nl-BE" b="1" dirty="0"/>
                  <a:t>onbekend</a:t>
                </a:r>
                <a:r>
                  <a:rPr lang="nl-BE" dirty="0"/>
                  <a:t>, dus </a:t>
                </a:r>
                <a:r>
                  <a:rPr lang="nl-BE" b="1" dirty="0"/>
                  <a:t>schatting</a:t>
                </a:r>
                <a:r>
                  <a:rPr lang="nl-BE" dirty="0"/>
                  <a:t> maken</a:t>
                </a:r>
                <a:br>
                  <a:rPr lang="nl-BE" dirty="0"/>
                </a:br>
                <a:endParaRPr lang="nl-BE" dirty="0"/>
              </a:p>
              <a:p>
                <a:r>
                  <a:rPr lang="nl-BE" dirty="0"/>
                  <a:t>Bv. “</a:t>
                </a:r>
                <a:r>
                  <a:rPr lang="nl-BE" dirty="0">
                    <a:solidFill>
                      <a:srgbClr val="002060"/>
                    </a:solidFill>
                  </a:rPr>
                  <a:t>Hoeveel relatiestress ervaarden respondenten gemiddeld?”</a:t>
                </a:r>
                <a:endParaRPr lang="nl-BE" dirty="0"/>
              </a:p>
              <a:p>
                <a:pPr lvl="1"/>
                <a:r>
                  <a:rPr lang="nl-BE" dirty="0"/>
                  <a:t>Gemiddelde (μ) van de metrische variabele </a:t>
                </a:r>
                <a:r>
                  <a:rPr lang="nl-BE" dirty="0">
                    <a:solidFill>
                      <a:srgbClr val="002060"/>
                    </a:solidFill>
                  </a:rPr>
                  <a:t>‘W1_Relstress1_Gem</a:t>
                </a:r>
                <a:r>
                  <a:rPr lang="nl-BE" dirty="0"/>
                  <a:t>’: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= 2,16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= 2,16 = </a:t>
                </a:r>
                <a:r>
                  <a:rPr lang="nl-BE" b="1" dirty="0"/>
                  <a:t>puntschatting</a:t>
                </a:r>
                <a:r>
                  <a:rPr lang="nl-BE" dirty="0"/>
                  <a:t> van het populatiegemiddelde 𝛍 </a:t>
                </a:r>
              </a:p>
              <a:p>
                <a:pPr lvl="2"/>
                <a:r>
                  <a:rPr lang="nl-BE" dirty="0"/>
                  <a:t>Je schat dat 𝛍 ≈ 2,16, </a:t>
                </a:r>
                <a:r>
                  <a:rPr lang="nl-BE" b="1" dirty="0"/>
                  <a:t>MAAR</a:t>
                </a:r>
                <a:r>
                  <a:rPr lang="nl-BE" dirty="0"/>
                  <a:t> goede schatting? Geen zekerheid…</a:t>
                </a:r>
              </a:p>
              <a:p>
                <a:pPr lvl="1"/>
                <a:r>
                  <a:rPr lang="nl-BE" b="1" dirty="0"/>
                  <a:t>DAAROM</a:t>
                </a:r>
                <a:r>
                  <a:rPr lang="nl-BE" dirty="0"/>
                  <a:t>: </a:t>
                </a:r>
              </a:p>
              <a:p>
                <a:pPr lvl="2"/>
                <a:r>
                  <a:rPr lang="nl-BE" dirty="0"/>
                  <a:t>een </a:t>
                </a:r>
                <a:r>
                  <a:rPr lang="nl-BE" b="1" dirty="0"/>
                  <a:t>intervalschatting</a:t>
                </a:r>
                <a:r>
                  <a:rPr lang="nl-BE" dirty="0"/>
                  <a:t> te maken i.p.v. een puntschatting</a:t>
                </a:r>
              </a:p>
              <a:p>
                <a:pPr lvl="2"/>
                <a:r>
                  <a:rPr lang="nl-BE" dirty="0"/>
                  <a:t>= betrouwbaarheidsinterval opvragen in SPSS</a:t>
                </a:r>
              </a:p>
              <a:p>
                <a:pPr marL="8640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A97A76C-DAC6-41DB-A5ED-7F3883AEC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3416cd9ea70940a3"/>
                <a:stretch>
                  <a:fillRect l="-253" t="-5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130675-AC4E-462F-9752-58FD7BA8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9738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>
            <a:extLst>
              <a:ext uri="{FF2B5EF4-FFF2-40B4-BE49-F238E27FC236}">
                <a16:creationId xmlns:a16="http://schemas.microsoft.com/office/drawing/2014/main" id="{4C859D52-24CD-4A67-A85E-63468A02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37" y="6304097"/>
            <a:ext cx="4077269" cy="2915057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6EB735C-E9C1-40B3-A84A-1B0CB6817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30" y="3152555"/>
            <a:ext cx="7668876" cy="5134013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9A20D59D-9174-43C9-996F-BFDB9898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80" y="2973050"/>
            <a:ext cx="8804984" cy="29855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opvragen: </a:t>
            </a:r>
            <a:r>
              <a:rPr lang="nl-BE" i="1" dirty="0" err="1">
                <a:sym typeface="Wingdings" panose="05000000000000000000" pitchFamily="2" charset="2"/>
              </a:rPr>
              <a:t>Analyze</a:t>
            </a:r>
            <a:r>
              <a:rPr lang="nl-BE" i="1" dirty="0"/>
              <a:t> ›› </a:t>
            </a:r>
            <a:r>
              <a:rPr lang="nl-BE" i="1" dirty="0" err="1"/>
              <a:t>Descriptive</a:t>
            </a:r>
            <a:r>
              <a:rPr lang="nl-BE" i="1" dirty="0"/>
              <a:t> </a:t>
            </a:r>
            <a:r>
              <a:rPr lang="nl-BE" i="1" dirty="0" err="1"/>
              <a:t>Statistics</a:t>
            </a:r>
            <a:r>
              <a:rPr lang="nl-BE" i="1" dirty="0"/>
              <a:t> ›› </a:t>
            </a:r>
            <a:r>
              <a:rPr lang="nl-BE" i="1" dirty="0" err="1"/>
              <a:t>Explore</a:t>
            </a:r>
            <a:endParaRPr lang="nl-BE" i="1" dirty="0"/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‘W1_Relstress1_Gem’: “Hoeveel relatiestress ervaarden respondenten gemiddeld?”</a:t>
            </a:r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83</a:t>
            </a:fld>
            <a:endParaRPr lang="en-GB" noProof="0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133ADCE7-721B-4F62-B9A7-530938280C9F}"/>
              </a:ext>
            </a:extLst>
          </p:cNvPr>
          <p:cNvGrpSpPr/>
          <p:nvPr/>
        </p:nvGrpSpPr>
        <p:grpSpPr>
          <a:xfrm>
            <a:off x="7815102" y="5207947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0F95FF4F-C059-43A8-938F-112BFF6FFDA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934A239E-246C-4B0F-B5C2-9855536AE31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7E54AB9-B10C-4ED5-9E36-BB31CC5BD1C7}"/>
              </a:ext>
            </a:extLst>
          </p:cNvPr>
          <p:cNvGrpSpPr/>
          <p:nvPr/>
        </p:nvGrpSpPr>
        <p:grpSpPr>
          <a:xfrm>
            <a:off x="12196527" y="436518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3337C8E7-12A6-4B1E-9178-564E74A8B25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5A0E360-8EB2-4823-AC44-03B686F6704D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cxnSp>
        <p:nvCxnSpPr>
          <p:cNvPr id="15" name="Rechte verbindingslijn met pijl 18">
            <a:extLst>
              <a:ext uri="{FF2B5EF4-FFF2-40B4-BE49-F238E27FC236}">
                <a16:creationId xmlns:a16="http://schemas.microsoft.com/office/drawing/2014/main" id="{9239DB77-19FB-46AF-B98A-181F68C98205}"/>
              </a:ext>
            </a:extLst>
          </p:cNvPr>
          <p:cNvCxnSpPr>
            <a:cxnSpLocks/>
          </p:cNvCxnSpPr>
          <p:nvPr/>
        </p:nvCxnSpPr>
        <p:spPr>
          <a:xfrm flipV="1">
            <a:off x="11550247" y="4771304"/>
            <a:ext cx="1567535" cy="555627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ep 15">
            <a:extLst>
              <a:ext uri="{FF2B5EF4-FFF2-40B4-BE49-F238E27FC236}">
                <a16:creationId xmlns:a16="http://schemas.microsoft.com/office/drawing/2014/main" id="{28122DA6-47E6-4D2D-BE02-71CB9D43F3A3}"/>
              </a:ext>
            </a:extLst>
          </p:cNvPr>
          <p:cNvGrpSpPr/>
          <p:nvPr/>
        </p:nvGrpSpPr>
        <p:grpSpPr>
          <a:xfrm>
            <a:off x="10286928" y="752589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3DF73887-8DB0-4617-AA3F-91FC7B69B24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0B552A5C-47B9-4A54-9530-E50C4C6DD58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F98B324E-13D5-4E42-80FE-A382CC7E1553}"/>
              </a:ext>
            </a:extLst>
          </p:cNvPr>
          <p:cNvGrpSpPr/>
          <p:nvPr/>
        </p:nvGrpSpPr>
        <p:grpSpPr>
          <a:xfrm>
            <a:off x="15629895" y="3604680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AFB996E7-0DD1-47B3-82E7-3BE6F455B80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60C6F55B-2DCE-434F-907A-5363C27069D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84749E79-F850-415A-ACC4-FE1205C7BAD5}"/>
              </a:ext>
            </a:extLst>
          </p:cNvPr>
          <p:cNvGrpSpPr/>
          <p:nvPr/>
        </p:nvGrpSpPr>
        <p:grpSpPr>
          <a:xfrm>
            <a:off x="6054647" y="7300466"/>
            <a:ext cx="1094875" cy="511615"/>
            <a:chOff x="11574378" y="2683042"/>
            <a:chExt cx="1094875" cy="511615"/>
          </a:xfrm>
        </p:grpSpPr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FB185582-43BF-46E1-BE88-9FA0EA3B978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4AA43CE6-FDCC-4F8D-9FFE-66C84881DCF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7789545D-04FA-464D-A52E-09F8CA45FA65}"/>
              </a:ext>
            </a:extLst>
          </p:cNvPr>
          <p:cNvGrpSpPr/>
          <p:nvPr/>
        </p:nvGrpSpPr>
        <p:grpSpPr>
          <a:xfrm>
            <a:off x="3138995" y="8508520"/>
            <a:ext cx="1094875" cy="511615"/>
            <a:chOff x="11574378" y="2683042"/>
            <a:chExt cx="1094875" cy="511615"/>
          </a:xfrm>
        </p:grpSpPr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15A8D80C-8BBE-4AFE-8745-88251012A20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Tekstvak 30">
              <a:extLst>
                <a:ext uri="{FF2B5EF4-FFF2-40B4-BE49-F238E27FC236}">
                  <a16:creationId xmlns:a16="http://schemas.microsoft.com/office/drawing/2014/main" id="{E7687A13-111E-427A-A144-769C3CD68C4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32" name="Groep 31">
            <a:extLst>
              <a:ext uri="{FF2B5EF4-FFF2-40B4-BE49-F238E27FC236}">
                <a16:creationId xmlns:a16="http://schemas.microsoft.com/office/drawing/2014/main" id="{2E7A2C75-FEFC-47B1-83AE-FC8F610C935C}"/>
              </a:ext>
            </a:extLst>
          </p:cNvPr>
          <p:cNvGrpSpPr/>
          <p:nvPr/>
        </p:nvGrpSpPr>
        <p:grpSpPr>
          <a:xfrm>
            <a:off x="11915572" y="7971937"/>
            <a:ext cx="1094875" cy="511615"/>
            <a:chOff x="11574378" y="2683042"/>
            <a:chExt cx="1094875" cy="511615"/>
          </a:xfrm>
        </p:grpSpPr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3B8D79D2-C689-47D3-95A1-A1302DC8EC2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71E618A9-1E0B-4B0B-BEC8-F04D49AC53E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567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opvragen</a:t>
            </a:r>
            <a:endParaRPr lang="nl-BE" i="1" dirty="0"/>
          </a:p>
          <a:p>
            <a:r>
              <a:rPr lang="nl-BE" b="1" i="1" dirty="0"/>
              <a:t>Syntax </a:t>
            </a:r>
            <a:r>
              <a:rPr lang="nl-BE" b="1" dirty="0"/>
              <a:t>en output: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CDD8D90-E15F-4A73-BA8E-2E48BA98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3176057"/>
            <a:ext cx="7138844" cy="34014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BBEA9DD-4D47-41EE-BCC7-9510EAA0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496" y="3818188"/>
            <a:ext cx="8825334" cy="5660611"/>
          </a:xfrm>
          <a:prstGeom prst="rect">
            <a:avLst/>
          </a:prstGeom>
        </p:spPr>
      </p:pic>
      <p:sp>
        <p:nvSpPr>
          <p:cNvPr id="35" name="Rechthoek 34">
            <a:extLst>
              <a:ext uri="{FF2B5EF4-FFF2-40B4-BE49-F238E27FC236}">
                <a16:creationId xmlns:a16="http://schemas.microsoft.com/office/drawing/2014/main" id="{B07AC10A-7DA9-45B0-A322-CB9D9DC38168}"/>
              </a:ext>
            </a:extLst>
          </p:cNvPr>
          <p:cNvSpPr/>
          <p:nvPr/>
        </p:nvSpPr>
        <p:spPr>
          <a:xfrm>
            <a:off x="9816347" y="4672269"/>
            <a:ext cx="5175000" cy="1126952"/>
          </a:xfrm>
          <a:prstGeom prst="rect">
            <a:avLst/>
          </a:prstGeom>
          <a:noFill/>
          <a:ln w="31750">
            <a:solidFill>
              <a:srgbClr val="DC8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3360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Betrouwbaarheidsintervallen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Betrouwbaarheidsinterval</a:t>
            </a:r>
            <a:r>
              <a:rPr lang="nl-BE" dirty="0"/>
              <a:t> </a:t>
            </a:r>
            <a:r>
              <a:rPr lang="nl-BE" b="1" dirty="0"/>
              <a:t>rapporteren</a:t>
            </a:r>
            <a:endParaRPr lang="nl-BE" i="1" dirty="0"/>
          </a:p>
          <a:p>
            <a:r>
              <a:rPr lang="nl-BE" b="1" dirty="0"/>
              <a:t>APA-notatie</a:t>
            </a:r>
          </a:p>
          <a:p>
            <a:pPr lvl="1"/>
            <a:r>
              <a:rPr lang="nl-BE" dirty="0"/>
              <a:t>Tekst:</a:t>
            </a:r>
          </a:p>
          <a:p>
            <a:pPr lvl="2"/>
            <a:r>
              <a:rPr lang="nl-BE" b="1" dirty="0"/>
              <a:t>“Tijdens de lockdownperiode in maart 2020 was er onder de Belgische bevolking een gemiddelde relatiestress van </a:t>
            </a:r>
            <a:r>
              <a:rPr lang="nl-BE" b="1" i="1" dirty="0"/>
              <a:t>M </a:t>
            </a:r>
            <a:r>
              <a:rPr lang="nl-BE" b="1" dirty="0"/>
              <a:t>= 2.16, 95 % CI [2.11, 2.22].”</a:t>
            </a:r>
          </a:p>
          <a:p>
            <a:pPr lvl="1"/>
            <a:r>
              <a:rPr lang="nl-BE" dirty="0"/>
              <a:t>Tabelvorm (bv. zowel met 95 % CI als 99 % CI):</a:t>
            </a:r>
          </a:p>
          <a:p>
            <a:pPr lvl="2"/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85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6020784-9AFB-4562-95E2-29ADE1C4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1" y="5654842"/>
            <a:ext cx="12966917" cy="39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22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/>
              <a:t>Vanaf volgend werkcollege: gebruik van 6-stappen procedure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De </a:t>
            </a:r>
            <a:r>
              <a:rPr lang="nl-BE" b="1" dirty="0">
                <a:solidFill>
                  <a:srgbClr val="002060"/>
                </a:solidFill>
              </a:rPr>
              <a:t>zes-stappen-procedure</a:t>
            </a:r>
            <a:r>
              <a:rPr lang="nl-BE" dirty="0">
                <a:solidFill>
                  <a:srgbClr val="002060"/>
                </a:solidFill>
              </a:rPr>
              <a:t> bij </a:t>
            </a:r>
            <a:r>
              <a:rPr lang="nl-BE" dirty="0" err="1">
                <a:solidFill>
                  <a:srgbClr val="002060"/>
                </a:solidFill>
              </a:rPr>
              <a:t>inferentiële</a:t>
            </a:r>
            <a:r>
              <a:rPr lang="nl-BE" dirty="0">
                <a:solidFill>
                  <a:srgbClr val="002060"/>
                </a:solidFill>
              </a:rPr>
              <a:t> statistiek (zie hoorcollege 7/11)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1: Kiezen van de juiste analysemethode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2: Datacontrole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3: Hypothesen formuleren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4: Significantieniveau bepalen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5: Toetsingsgrootheid en p-waarde berekenen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STAP 6: Conclusie en rapportering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774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Bestaande variabelen </a:t>
            </a:r>
            <a:r>
              <a:rPr lang="nl-BE" dirty="0" err="1"/>
              <a:t>hercoderen</a:t>
            </a:r>
            <a:r>
              <a:rPr lang="nl-BE" dirty="0"/>
              <a:t> via </a:t>
            </a:r>
            <a:r>
              <a:rPr lang="nl-BE" dirty="0" err="1"/>
              <a:t>Recode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 err="1"/>
              <a:t>Recode</a:t>
            </a:r>
            <a:r>
              <a:rPr lang="nl-BE" b="1" i="1" dirty="0"/>
              <a:t> </a:t>
            </a:r>
            <a:r>
              <a:rPr lang="nl-BE" b="1" i="1" dirty="0" err="1"/>
              <a:t>into</a:t>
            </a:r>
            <a:r>
              <a:rPr lang="nl-BE" b="1" i="1" dirty="0"/>
              <a:t> Different Variables: </a:t>
            </a:r>
            <a:r>
              <a:rPr lang="nl-BE" i="1" dirty="0" err="1">
                <a:solidFill>
                  <a:srgbClr val="002060"/>
                </a:solidFill>
              </a:rPr>
              <a:t>Transform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Recode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into</a:t>
            </a:r>
            <a:r>
              <a:rPr lang="nl-BE" i="1" dirty="0">
                <a:solidFill>
                  <a:srgbClr val="002060"/>
                </a:solidFill>
              </a:rPr>
              <a:t> Different Variables</a:t>
            </a:r>
          </a:p>
          <a:p>
            <a:r>
              <a:rPr lang="nl-BE" dirty="0">
                <a:solidFill>
                  <a:srgbClr val="002060"/>
                </a:solidFill>
              </a:rPr>
              <a:t>Oude variabele ingeven en nieuwe naam kiezen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0" y="3058708"/>
            <a:ext cx="7212062" cy="2993183"/>
          </a:xfr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767670" y="4976369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1337714" y="8310313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B83B8C25-C932-46D4-ADAC-61FA5988B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52" y="4310156"/>
            <a:ext cx="9903378" cy="5451745"/>
          </a:xfrm>
          <a:prstGeom prst="rect">
            <a:avLst/>
          </a:prstGeom>
        </p:spPr>
      </p:pic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D4C934B0-5C49-4D52-85A7-3B48E44ABA49}"/>
              </a:ext>
            </a:extLst>
          </p:cNvPr>
          <p:cNvCxnSpPr>
            <a:cxnSpLocks/>
          </p:cNvCxnSpPr>
          <p:nvPr/>
        </p:nvCxnSpPr>
        <p:spPr>
          <a:xfrm flipH="1">
            <a:off x="8772341" y="5394089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9954082" y="4849675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8F3D3F5A-35CD-4166-ADF7-5BF3F75B274F}"/>
              </a:ext>
            </a:extLst>
          </p:cNvPr>
          <p:cNvGrpSpPr/>
          <p:nvPr/>
        </p:nvGrpSpPr>
        <p:grpSpPr>
          <a:xfrm>
            <a:off x="13606253" y="5397999"/>
            <a:ext cx="1094875" cy="511615"/>
            <a:chOff x="11574378" y="2683042"/>
            <a:chExt cx="1094875" cy="511615"/>
          </a:xfrm>
        </p:grpSpPr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01D7057D-553C-4C43-8F65-1DC59305F21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61D04529-B78C-416C-80B4-107D3B93C1F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23" name="Groep 22">
            <a:extLst>
              <a:ext uri="{FF2B5EF4-FFF2-40B4-BE49-F238E27FC236}">
                <a16:creationId xmlns:a16="http://schemas.microsoft.com/office/drawing/2014/main" id="{7D753311-A992-4459-8F1A-0D0346F6CF3C}"/>
              </a:ext>
            </a:extLst>
          </p:cNvPr>
          <p:cNvGrpSpPr/>
          <p:nvPr/>
        </p:nvGrpSpPr>
        <p:grpSpPr>
          <a:xfrm>
            <a:off x="14701128" y="6084168"/>
            <a:ext cx="1094875" cy="511615"/>
            <a:chOff x="11574378" y="2683042"/>
            <a:chExt cx="1094875" cy="511615"/>
          </a:xfrm>
        </p:grpSpPr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F615D493-0905-4356-B1E7-780114F027D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362C7CF7-AF60-4ED1-BF9B-29D415167CA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1AF0065B-57D5-4AED-8B08-597419A04607}"/>
              </a:ext>
            </a:extLst>
          </p:cNvPr>
          <p:cNvGrpSpPr/>
          <p:nvPr/>
        </p:nvGrpSpPr>
        <p:grpSpPr>
          <a:xfrm>
            <a:off x="9954082" y="8396980"/>
            <a:ext cx="1094875" cy="511615"/>
            <a:chOff x="11574378" y="2683042"/>
            <a:chExt cx="1094875" cy="511615"/>
          </a:xfrm>
        </p:grpSpPr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1C6C9E25-F92C-4FFB-B09E-7DFDAFDCB9D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C45DAF87-8C5B-483B-9872-B7FC9BDAADB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2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Powerpoint_UGent_EN_PS</Template>
  <TotalTime>5634</TotalTime>
  <Words>3721</Words>
  <Application>Microsoft Office PowerPoint</Application>
  <PresentationFormat>Aangepast</PresentationFormat>
  <Paragraphs>846</Paragraphs>
  <Slides>86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Cambria Math</vt:lpstr>
      <vt:lpstr>Times New Roman</vt:lpstr>
      <vt:lpstr>Verdana</vt:lpstr>
      <vt:lpstr>Wingdings</vt:lpstr>
      <vt:lpstr>Powerpoint_UGent_EN_PS</vt:lpstr>
      <vt:lpstr>Powerpoint_UGent_EN_PS</vt:lpstr>
      <vt:lpstr>SPSS-WERKCOLLEGE 2 (XX/XX)</vt:lpstr>
      <vt:lpstr>H05 Variabelen bewerken</vt:lpstr>
      <vt:lpstr>Inhoudstafel 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Bestaande variabelen hercoderen via Recode</vt:lpstr>
      <vt:lpstr>Inhoudstafel </vt:lpstr>
      <vt:lpstr>Nieuwe variabelen aanmaken via Compute</vt:lpstr>
      <vt:lpstr>Nieuwe variabelen aanmaken via Compute</vt:lpstr>
      <vt:lpstr>Inhoudstafel 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Schaalvariabelen aanmaken</vt:lpstr>
      <vt:lpstr>Inhoudstafel 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De interne consistentie van een schaal bepalen</vt:lpstr>
      <vt:lpstr>Inhoudstafel 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Voorkomen van bepaalde waarden tellen via Count</vt:lpstr>
      <vt:lpstr>Inhoudstafel </vt:lpstr>
      <vt:lpstr>Variabelen standaardiseren</vt:lpstr>
      <vt:lpstr>Variabelen standaardiseren</vt:lpstr>
      <vt:lpstr>Variabelen standaardiseren</vt:lpstr>
      <vt:lpstr>Variabelen standaardiseren</vt:lpstr>
      <vt:lpstr>Variabelen standaardiseren</vt:lpstr>
      <vt:lpstr>Variabelen standaardiseren</vt:lpstr>
      <vt:lpstr>Inhoudstafel </vt:lpstr>
      <vt:lpstr>Oefeningen</vt:lpstr>
      <vt:lpstr>Descriptieve analyses in spss  H06 numerieke maten van data  H07 GRAFISCHE VOORSTELLINGEN</vt:lpstr>
      <vt:lpstr>Descriptieve analyses bij nominale variabelen</vt:lpstr>
      <vt:lpstr>Descriptieve analyses bij ordinale variabelen</vt:lpstr>
      <vt:lpstr>Descriptieve analyses bij metrische variabelen</vt:lpstr>
      <vt:lpstr>Numerieke maten opvragen en rapporteren</vt:lpstr>
      <vt:lpstr>Numerieke maten opvragen en rapporteren</vt:lpstr>
      <vt:lpstr>Numerieke maten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Grafische voorstellingen opvragen en rapporteren</vt:lpstr>
      <vt:lpstr>Betrouwbaarheidsintervallen</vt:lpstr>
      <vt:lpstr>Betrouwbaarheidsintervallen</vt:lpstr>
      <vt:lpstr>Betrouwbaarheidsintervallen</vt:lpstr>
      <vt:lpstr>Betrouwbaarheidsintervallen</vt:lpstr>
      <vt:lpstr>Vanaf volgend werkcollege: gebruik van 6-stappen procedure 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Ponnet</dc:creator>
  <cp:lastModifiedBy>Fauve Duprez</cp:lastModifiedBy>
  <cp:revision>242</cp:revision>
  <cp:lastPrinted>2022-09-25T19:30:31Z</cp:lastPrinted>
  <dcterms:created xsi:type="dcterms:W3CDTF">2016-09-23T07:15:13Z</dcterms:created>
  <dcterms:modified xsi:type="dcterms:W3CDTF">2024-11-21T13:34:20Z</dcterms:modified>
</cp:coreProperties>
</file>